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handoutMasterIdLst>
    <p:handoutMasterId r:id="rId27"/>
  </p:handoutMasterIdLst>
  <p:sldIdLst>
    <p:sldId id="258" r:id="rId2"/>
    <p:sldId id="284" r:id="rId3"/>
    <p:sldId id="275" r:id="rId4"/>
    <p:sldId id="257" r:id="rId5"/>
    <p:sldId id="289" r:id="rId6"/>
    <p:sldId id="299" r:id="rId7"/>
    <p:sldId id="297" r:id="rId8"/>
    <p:sldId id="294" r:id="rId9"/>
    <p:sldId id="295" r:id="rId10"/>
    <p:sldId id="296" r:id="rId11"/>
    <p:sldId id="293" r:id="rId12"/>
    <p:sldId id="298" r:id="rId13"/>
    <p:sldId id="300" r:id="rId14"/>
    <p:sldId id="276" r:id="rId15"/>
    <p:sldId id="291" r:id="rId16"/>
    <p:sldId id="286" r:id="rId17"/>
    <p:sldId id="287" r:id="rId18"/>
    <p:sldId id="290" r:id="rId19"/>
    <p:sldId id="292" r:id="rId20"/>
    <p:sldId id="301" r:id="rId21"/>
    <p:sldId id="285" r:id="rId22"/>
    <p:sldId id="281" r:id="rId23"/>
    <p:sldId id="302" r:id="rId24"/>
    <p:sldId id="269"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98F4970-066B-4CA4-BEC9-395F9C1DC359}" v="49" dt="2021-01-17T09:37:36.342"/>
  </p1510:revLst>
</p1510:revInfo>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0" autoAdjust="0"/>
    <p:restoredTop sz="95294" autoAdjust="0"/>
  </p:normalViewPr>
  <p:slideViewPr>
    <p:cSldViewPr snapToGrid="0">
      <p:cViewPr varScale="1">
        <p:scale>
          <a:sx n="115" d="100"/>
          <a:sy n="115" d="100"/>
        </p:scale>
        <p:origin x="144" y="114"/>
      </p:cViewPr>
      <p:guideLst>
        <p:guide orient="horz" pos="2160"/>
        <p:guide pos="3840"/>
      </p:guideLst>
    </p:cSldViewPr>
  </p:slideViewPr>
  <p:notesTextViewPr>
    <p:cViewPr>
      <p:scale>
        <a:sx n="3" d="2"/>
        <a:sy n="3" d="2"/>
      </p:scale>
      <p:origin x="0" y="0"/>
    </p:cViewPr>
  </p:notesTextViewPr>
  <p:notesViewPr>
    <p:cSldViewPr snapToGrid="0">
      <p:cViewPr>
        <p:scale>
          <a:sx n="100" d="100"/>
          <a:sy n="100" d="100"/>
        </p:scale>
        <p:origin x="3552"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36"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 Id="rId35"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arzana Gounder" userId="TCMIsefgjM57wOVXVokBqlBSY8QTNGfh0UID84v4Osg=" providerId="None" clId="Web-{D98F4970-066B-4CA4-BEC9-395F9C1DC359}"/>
    <pc:docChg chg="addSld modSld sldOrd">
      <pc:chgData name="Farzana Gounder" userId="TCMIsefgjM57wOVXVokBqlBSY8QTNGfh0UID84v4Osg=" providerId="None" clId="Web-{D98F4970-066B-4CA4-BEC9-395F9C1DC359}" dt="2021-01-17T09:42:25.110" v="330"/>
      <pc:docMkLst>
        <pc:docMk/>
      </pc:docMkLst>
      <pc:sldChg chg="modNotes">
        <pc:chgData name="Farzana Gounder" userId="TCMIsefgjM57wOVXVokBqlBSY8QTNGfh0UID84v4Osg=" providerId="None" clId="Web-{D98F4970-066B-4CA4-BEC9-395F9C1DC359}" dt="2021-01-17T08:58:15.928" v="3"/>
        <pc:sldMkLst>
          <pc:docMk/>
          <pc:sldMk cId="2094298288" sldId="257"/>
        </pc:sldMkLst>
      </pc:sldChg>
      <pc:sldChg chg="modSp ord modNotes">
        <pc:chgData name="Farzana Gounder" userId="TCMIsefgjM57wOVXVokBqlBSY8QTNGfh0UID84v4Osg=" providerId="None" clId="Web-{D98F4970-066B-4CA4-BEC9-395F9C1DC359}" dt="2021-01-17T09:38:40.286" v="188"/>
        <pc:sldMkLst>
          <pc:docMk/>
          <pc:sldMk cId="2632695608" sldId="276"/>
        </pc:sldMkLst>
        <pc:picChg chg="mod">
          <ac:chgData name="Farzana Gounder" userId="TCMIsefgjM57wOVXVokBqlBSY8QTNGfh0UID84v4Osg=" providerId="None" clId="Web-{D98F4970-066B-4CA4-BEC9-395F9C1DC359}" dt="2021-01-17T09:35:24.801" v="182" actId="1076"/>
          <ac:picMkLst>
            <pc:docMk/>
            <pc:sldMk cId="2632695608" sldId="276"/>
            <ac:picMk id="1026" creationId="{B1E5D1DD-BD43-4AAB-8D96-551DF1813FA2}"/>
          </ac:picMkLst>
        </pc:picChg>
      </pc:sldChg>
      <pc:sldChg chg="ord modNotes">
        <pc:chgData name="Farzana Gounder" userId="TCMIsefgjM57wOVXVokBqlBSY8QTNGfh0UID84v4Osg=" providerId="None" clId="Web-{D98F4970-066B-4CA4-BEC9-395F9C1DC359}" dt="2021-01-17T09:27:32.712" v="151"/>
        <pc:sldMkLst>
          <pc:docMk/>
          <pc:sldMk cId="109062006" sldId="281"/>
        </pc:sldMkLst>
      </pc:sldChg>
      <pc:sldChg chg="modNotes">
        <pc:chgData name="Farzana Gounder" userId="TCMIsefgjM57wOVXVokBqlBSY8QTNGfh0UID84v4Osg=" providerId="None" clId="Web-{D98F4970-066B-4CA4-BEC9-395F9C1DC359}" dt="2021-01-17T09:42:25.110" v="330"/>
        <pc:sldMkLst>
          <pc:docMk/>
          <pc:sldMk cId="2649584988" sldId="285"/>
        </pc:sldMkLst>
      </pc:sldChg>
      <pc:sldChg chg="modNotes">
        <pc:chgData name="Farzana Gounder" userId="TCMIsefgjM57wOVXVokBqlBSY8QTNGfh0UID84v4Osg=" providerId="None" clId="Web-{D98F4970-066B-4CA4-BEC9-395F9C1DC359}" dt="2021-01-17T09:19:00.601" v="106"/>
        <pc:sldMkLst>
          <pc:docMk/>
          <pc:sldMk cId="1542681906" sldId="286"/>
        </pc:sldMkLst>
      </pc:sldChg>
      <pc:sldChg chg="modNotes">
        <pc:chgData name="Farzana Gounder" userId="TCMIsefgjM57wOVXVokBqlBSY8QTNGfh0UID84v4Osg=" providerId="None" clId="Web-{D98F4970-066B-4CA4-BEC9-395F9C1DC359}" dt="2021-01-17T09:20:43.336" v="114"/>
        <pc:sldMkLst>
          <pc:docMk/>
          <pc:sldMk cId="2191170647" sldId="287"/>
        </pc:sldMkLst>
      </pc:sldChg>
      <pc:sldChg chg="ord modNotes">
        <pc:chgData name="Farzana Gounder" userId="TCMIsefgjM57wOVXVokBqlBSY8QTNGfh0UID84v4Osg=" providerId="None" clId="Web-{D98F4970-066B-4CA4-BEC9-395F9C1DC359}" dt="2021-01-17T09:25:46.511" v="135"/>
        <pc:sldMkLst>
          <pc:docMk/>
          <pc:sldMk cId="916207914" sldId="288"/>
        </pc:sldMkLst>
      </pc:sldChg>
      <pc:sldChg chg="ord modNotes">
        <pc:chgData name="Farzana Gounder" userId="TCMIsefgjM57wOVXVokBqlBSY8QTNGfh0UID84v4Osg=" providerId="None" clId="Web-{D98F4970-066B-4CA4-BEC9-395F9C1DC359}" dt="2021-01-17T09:01:22.768" v="8"/>
        <pc:sldMkLst>
          <pc:docMk/>
          <pc:sldMk cId="3817682703" sldId="289"/>
        </pc:sldMkLst>
      </pc:sldChg>
      <pc:sldChg chg="modNotes">
        <pc:chgData name="Farzana Gounder" userId="TCMIsefgjM57wOVXVokBqlBSY8QTNGfh0UID84v4Osg=" providerId="None" clId="Web-{D98F4970-066B-4CA4-BEC9-395F9C1DC359}" dt="2021-01-17T09:21:36.211" v="120"/>
        <pc:sldMkLst>
          <pc:docMk/>
          <pc:sldMk cId="3478602447" sldId="290"/>
        </pc:sldMkLst>
      </pc:sldChg>
      <pc:sldChg chg="modNotes">
        <pc:chgData name="Farzana Gounder" userId="TCMIsefgjM57wOVXVokBqlBSY8QTNGfh0UID84v4Osg=" providerId="None" clId="Web-{D98F4970-066B-4CA4-BEC9-395F9C1DC359}" dt="2021-01-17T09:18:07.272" v="100"/>
        <pc:sldMkLst>
          <pc:docMk/>
          <pc:sldMk cId="3271917731" sldId="291"/>
        </pc:sldMkLst>
      </pc:sldChg>
      <pc:sldChg chg="ord modNotes">
        <pc:chgData name="Farzana Gounder" userId="TCMIsefgjM57wOVXVokBqlBSY8QTNGfh0UID84v4Osg=" providerId="None" clId="Web-{D98F4970-066B-4CA4-BEC9-395F9C1DC359}" dt="2021-01-17T09:23:51.666" v="126"/>
        <pc:sldMkLst>
          <pc:docMk/>
          <pc:sldMk cId="1943688647" sldId="292"/>
        </pc:sldMkLst>
      </pc:sldChg>
      <pc:sldChg chg="ord modNotes">
        <pc:chgData name="Farzana Gounder" userId="TCMIsefgjM57wOVXVokBqlBSY8QTNGfh0UID84v4Osg=" providerId="None" clId="Web-{D98F4970-066B-4CA4-BEC9-395F9C1DC359}" dt="2021-01-17T09:11:34.623" v="39"/>
        <pc:sldMkLst>
          <pc:docMk/>
          <pc:sldMk cId="1473182942" sldId="293"/>
        </pc:sldMkLst>
      </pc:sldChg>
      <pc:sldChg chg="modNotes">
        <pc:chgData name="Farzana Gounder" userId="TCMIsefgjM57wOVXVokBqlBSY8QTNGfh0UID84v4Osg=" providerId="None" clId="Web-{D98F4970-066B-4CA4-BEC9-395F9C1DC359}" dt="2021-01-17T09:08:32.622" v="27"/>
        <pc:sldMkLst>
          <pc:docMk/>
          <pc:sldMk cId="405809785" sldId="294"/>
        </pc:sldMkLst>
      </pc:sldChg>
      <pc:sldChg chg="ord modNotes">
        <pc:chgData name="Farzana Gounder" userId="TCMIsefgjM57wOVXVokBqlBSY8QTNGfh0UID84v4Osg=" providerId="None" clId="Web-{D98F4970-066B-4CA4-BEC9-395F9C1DC359}" dt="2021-01-17T09:09:29.419" v="34"/>
        <pc:sldMkLst>
          <pc:docMk/>
          <pc:sldMk cId="3068424119" sldId="295"/>
        </pc:sldMkLst>
      </pc:sldChg>
      <pc:sldChg chg="modNotes">
        <pc:chgData name="Farzana Gounder" userId="TCMIsefgjM57wOVXVokBqlBSY8QTNGfh0UID84v4Osg=" providerId="None" clId="Web-{D98F4970-066B-4CA4-BEC9-395F9C1DC359}" dt="2021-01-17T09:11:05.748" v="37"/>
        <pc:sldMkLst>
          <pc:docMk/>
          <pc:sldMk cId="1684364017" sldId="296"/>
        </pc:sldMkLst>
      </pc:sldChg>
      <pc:sldChg chg="ord modNotes">
        <pc:chgData name="Farzana Gounder" userId="TCMIsefgjM57wOVXVokBqlBSY8QTNGfh0UID84v4Osg=" providerId="None" clId="Web-{D98F4970-066B-4CA4-BEC9-395F9C1DC359}" dt="2021-01-17T09:03:26.645" v="19"/>
        <pc:sldMkLst>
          <pc:docMk/>
          <pc:sldMk cId="2370231479" sldId="297"/>
        </pc:sldMkLst>
      </pc:sldChg>
      <pc:sldChg chg="modNotes">
        <pc:chgData name="Farzana Gounder" userId="TCMIsefgjM57wOVXVokBqlBSY8QTNGfh0UID84v4Osg=" providerId="None" clId="Web-{D98F4970-066B-4CA4-BEC9-395F9C1DC359}" dt="2021-01-17T09:16:56.787" v="98"/>
        <pc:sldMkLst>
          <pc:docMk/>
          <pc:sldMk cId="249188209" sldId="298"/>
        </pc:sldMkLst>
      </pc:sldChg>
      <pc:sldChg chg="addSp modSp new ord modNotes">
        <pc:chgData name="Farzana Gounder" userId="TCMIsefgjM57wOVXVokBqlBSY8QTNGfh0UID84v4Osg=" providerId="None" clId="Web-{D98F4970-066B-4CA4-BEC9-395F9C1DC359}" dt="2021-01-17T09:07:31.168" v="25" actId="1076"/>
        <pc:sldMkLst>
          <pc:docMk/>
          <pc:sldMk cId="2977206773" sldId="299"/>
        </pc:sldMkLst>
        <pc:picChg chg="add mod">
          <ac:chgData name="Farzana Gounder" userId="TCMIsefgjM57wOVXVokBqlBSY8QTNGfh0UID84v4Osg=" providerId="None" clId="Web-{D98F4970-066B-4CA4-BEC9-395F9C1DC359}" dt="2021-01-17T09:07:31.168" v="25" actId="1076"/>
          <ac:picMkLst>
            <pc:docMk/>
            <pc:sldMk cId="2977206773" sldId="299"/>
            <ac:picMk id="5" creationId="{44007F0E-1E49-4024-88EF-156AFAE54B15}"/>
          </ac:picMkLst>
        </pc:picChg>
      </pc:sldChg>
      <pc:sldChg chg="addSp modSp add replId modNotes">
        <pc:chgData name="Farzana Gounder" userId="TCMIsefgjM57wOVXVokBqlBSY8QTNGfh0UID84v4Osg=" providerId="None" clId="Web-{D98F4970-066B-4CA4-BEC9-395F9C1DC359}" dt="2021-01-17T09:37:36.342" v="186" actId="1076"/>
        <pc:sldMkLst>
          <pc:docMk/>
          <pc:sldMk cId="473021288" sldId="300"/>
        </pc:sldMkLst>
        <pc:picChg chg="add mod">
          <ac:chgData name="Farzana Gounder" userId="TCMIsefgjM57wOVXVokBqlBSY8QTNGfh0UID84v4Osg=" providerId="None" clId="Web-{D98F4970-066B-4CA4-BEC9-395F9C1DC359}" dt="2021-01-17T09:37:36.342" v="186" actId="1076"/>
          <ac:picMkLst>
            <pc:docMk/>
            <pc:sldMk cId="473021288" sldId="300"/>
            <ac:picMk id="5" creationId="{B19B8806-DE20-47A5-B9C8-53E3EB693CEB}"/>
          </ac:picMkLst>
        </pc:picChg>
      </pc:sldChg>
      <pc:sldChg chg="addSp delSp modSp add ord replId modNotes">
        <pc:chgData name="Farzana Gounder" userId="TCMIsefgjM57wOVXVokBqlBSY8QTNGfh0UID84v4Osg=" providerId="None" clId="Web-{D98F4970-066B-4CA4-BEC9-395F9C1DC359}" dt="2021-01-17T09:34:14.129" v="180" actId="1076"/>
        <pc:sldMkLst>
          <pc:docMk/>
          <pc:sldMk cId="1878960098" sldId="301"/>
        </pc:sldMkLst>
        <pc:picChg chg="add mod">
          <ac:chgData name="Farzana Gounder" userId="TCMIsefgjM57wOVXVokBqlBSY8QTNGfh0UID84v4Osg=" providerId="None" clId="Web-{D98F4970-066B-4CA4-BEC9-395F9C1DC359}" dt="2021-01-17T09:34:14.129" v="180" actId="1076"/>
          <ac:picMkLst>
            <pc:docMk/>
            <pc:sldMk cId="1878960098" sldId="301"/>
            <ac:picMk id="2" creationId="{8F7CD175-8368-4BF0-A31A-A2B53ABE677E}"/>
          </ac:picMkLst>
        </pc:picChg>
        <pc:picChg chg="del">
          <ac:chgData name="Farzana Gounder" userId="TCMIsefgjM57wOVXVokBqlBSY8QTNGfh0UID84v4Osg=" providerId="None" clId="Web-{D98F4970-066B-4CA4-BEC9-395F9C1DC359}" dt="2021-01-17T09:33:41.238" v="175"/>
          <ac:picMkLst>
            <pc:docMk/>
            <pc:sldMk cId="1878960098" sldId="301"/>
            <ac:picMk id="13314" creationId="{58E0121C-3765-4A28-AC9F-11F3F142CAE1}"/>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0E08F2E-5F06-4CE2-A139-452A1382A6F0}" type="datetimeFigureOut">
              <a:rPr lang="en-US"/>
              <a:t>25-Feb-21</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828588A-5C4E-401A-AECC-B6F63A9DE965}" type="slidenum">
              <a:rPr/>
              <a:t>‹#›</a:t>
            </a:fld>
            <a:endParaRPr/>
          </a:p>
        </p:txBody>
      </p:sp>
    </p:spTree>
    <p:extLst>
      <p:ext uri="{BB962C8B-B14F-4D97-AF65-F5344CB8AC3E}">
        <p14:creationId xmlns:p14="http://schemas.microsoft.com/office/powerpoint/2010/main" val="10599797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A4C5DC6-1594-414D-9341-ABA08739246C}" type="datetimeFigureOut">
              <a:rPr lang="en-US"/>
              <a:t>25-Feb-21</a:t>
            </a:fld>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7542409-6A04-4DC6-AC3A-D3758287A8F2}" type="slidenum">
              <a:rPr/>
              <a:t>‹#›</a:t>
            </a:fld>
            <a:endParaRPr/>
          </a:p>
        </p:txBody>
      </p:sp>
    </p:spTree>
    <p:extLst>
      <p:ext uri="{BB962C8B-B14F-4D97-AF65-F5344CB8AC3E}">
        <p14:creationId xmlns:p14="http://schemas.microsoft.com/office/powerpoint/2010/main" val="25411505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Abstract</a:t>
            </a:r>
          </a:p>
          <a:p>
            <a:r>
              <a:rPr lang="en-US" dirty="0"/>
              <a:t>After the abolition of the British slave trade, Indian indenture was introduced.  </a:t>
            </a:r>
            <a:r>
              <a:rPr lang="en-US" dirty="0"/>
              <a:t>For 82 years, the </a:t>
            </a:r>
            <a:r>
              <a:rPr lang="en-US" dirty="0" err="1"/>
              <a:t>institutionalised</a:t>
            </a:r>
            <a:r>
              <a:rPr lang="en-US" dirty="0"/>
              <a:t> machinery of indenture provided for the movement of millions of Indians to British, Dutch and French King Sugar colonies around the world.  Despite the Indian indenture system’s initial endorsement as an improvement on slavery, there were endemic failings within the system</a:t>
            </a:r>
            <a:r>
              <a:rPr lang="en-US" dirty="0" smtClean="0"/>
              <a:t>.  This presentation analyses the significant </a:t>
            </a:r>
            <a:r>
              <a:rPr lang="en-US" dirty="0"/>
              <a:t>role </a:t>
            </a:r>
            <a:r>
              <a:rPr lang="en-US" dirty="0" smtClean="0"/>
              <a:t>that C.F. Andrews played in </a:t>
            </a:r>
            <a:r>
              <a:rPr lang="en-US" dirty="0"/>
              <a:t>bringing attention to </a:t>
            </a:r>
            <a:r>
              <a:rPr lang="en-US" dirty="0" smtClean="0"/>
              <a:t>the Indian women who worked under the indentured </a:t>
            </a:r>
            <a:r>
              <a:rPr lang="en-US" dirty="0" err="1"/>
              <a:t>labour</a:t>
            </a:r>
            <a:r>
              <a:rPr lang="en-US" dirty="0"/>
              <a:t> </a:t>
            </a:r>
            <a:r>
              <a:rPr lang="en-US" dirty="0" smtClean="0"/>
              <a:t>system, </a:t>
            </a:r>
            <a:r>
              <a:rPr lang="en-US" dirty="0"/>
              <a:t>and the subsequent abolition of the practice of Indian </a:t>
            </a:r>
            <a:r>
              <a:rPr lang="en-US" dirty="0" smtClean="0"/>
              <a:t>indenture. </a:t>
            </a:r>
            <a:endParaRPr lang="en-US" dirty="0"/>
          </a:p>
          <a:p>
            <a:endParaRPr lang="en-US" b="1" dirty="0" smtClean="0"/>
          </a:p>
          <a:p>
            <a:endParaRPr lang="en-US" dirty="0"/>
          </a:p>
        </p:txBody>
      </p:sp>
      <p:sp>
        <p:nvSpPr>
          <p:cNvPr id="4" name="Slide Number Placeholder 3"/>
          <p:cNvSpPr>
            <a:spLocks noGrp="1"/>
          </p:cNvSpPr>
          <p:nvPr>
            <p:ph type="sldNum" sz="quarter" idx="10"/>
          </p:nvPr>
        </p:nvSpPr>
        <p:spPr/>
        <p:txBody>
          <a:bodyPr/>
          <a:lstStyle/>
          <a:p>
            <a:fld id="{77542409-6A04-4DC6-AC3A-D3758287A8F2}" type="slidenum">
              <a:rPr lang="en-US" smtClean="0"/>
              <a:t>1</a:t>
            </a:fld>
            <a:endParaRPr lang="en-US"/>
          </a:p>
        </p:txBody>
      </p:sp>
    </p:spTree>
    <p:extLst>
      <p:ext uri="{BB962C8B-B14F-4D97-AF65-F5344CB8AC3E}">
        <p14:creationId xmlns:p14="http://schemas.microsoft.com/office/powerpoint/2010/main" val="33008298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Employers were required to provide the </a:t>
            </a:r>
            <a:r>
              <a:rPr lang="en-US" dirty="0" err="1"/>
              <a:t>labourers</a:t>
            </a:r>
            <a:r>
              <a:rPr lang="en-US" dirty="0"/>
              <a:t> with suitable, rent-free dwellings in good repair.  Labourers were required to work 9 hours per weekday and 5 hours on Saturdays.  Sundays and authorized holidays were designated as rest days.  Wages were to be paid monthly, weekly or by task.  For task based work, all adult males were to receive 1 shilling or more for completion of task in six hours of steady work, women received nine pence or more for four and a half hours of work, and children were paid according to the work performed.  If </a:t>
            </a:r>
            <a:r>
              <a:rPr lang="en-US" dirty="0" err="1"/>
              <a:t>labourers</a:t>
            </a:r>
            <a:r>
              <a:rPr lang="en-US" dirty="0"/>
              <a:t> were required to perform extra work, they were to be paid accordingly.  Medical provisions were also made for those who were ill.  They were to be provided with hospital accommodation, medicines and food free of charge.  On completion of 5 years of indenture, emigrants could return to India at their own expense.  The </a:t>
            </a:r>
            <a:r>
              <a:rPr lang="en-US" dirty="0" err="1"/>
              <a:t>labourers</a:t>
            </a:r>
            <a:r>
              <a:rPr lang="en-US" dirty="0"/>
              <a:t> also had the choice of </a:t>
            </a:r>
            <a:r>
              <a:rPr lang="en-US" dirty="0" err="1"/>
              <a:t>reindenturing</a:t>
            </a:r>
            <a:r>
              <a:rPr lang="en-US" dirty="0"/>
              <a:t> themselves for another 5 years after which they could choose to return to India, with a free passage or they could remain in the colony, and lease land from the Colonial Government.</a:t>
            </a:r>
          </a:p>
        </p:txBody>
      </p:sp>
      <p:sp>
        <p:nvSpPr>
          <p:cNvPr id="4" name="Slide Number Placeholder 3"/>
          <p:cNvSpPr>
            <a:spLocks noGrp="1"/>
          </p:cNvSpPr>
          <p:nvPr>
            <p:ph type="sldNum" sz="quarter" idx="5"/>
          </p:nvPr>
        </p:nvSpPr>
        <p:spPr/>
        <p:txBody>
          <a:bodyPr/>
          <a:lstStyle/>
          <a:p>
            <a:fld id="{77542409-6A04-4DC6-AC3A-D3758287A8F2}" type="slidenum">
              <a:rPr lang="en-US"/>
              <a:t>10</a:t>
            </a:fld>
            <a:endParaRPr lang="en-US"/>
          </a:p>
        </p:txBody>
      </p:sp>
    </p:spTree>
    <p:extLst>
      <p:ext uri="{BB962C8B-B14F-4D97-AF65-F5344CB8AC3E}">
        <p14:creationId xmlns:p14="http://schemas.microsoft.com/office/powerpoint/2010/main" val="28752590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Indian indenture in Fiji: why is this a significant case study of the indentured </a:t>
            </a:r>
            <a:r>
              <a:rPr lang="en-US" b="1" dirty="0" err="1"/>
              <a:t>labour</a:t>
            </a:r>
            <a:r>
              <a:rPr lang="en-US" b="1" dirty="0"/>
              <a:t> period</a:t>
            </a:r>
            <a:endParaRPr lang="en-US" dirty="0"/>
          </a:p>
          <a:p>
            <a:r>
              <a:rPr lang="en-US" dirty="0"/>
              <a:t>As I mentioned earlier, Fiji was the last colony to which indenture was introduced, and it is possibly the reason why the ills found to be present in Fiji were even more concerning. </a:t>
            </a:r>
          </a:p>
          <a:p>
            <a:r>
              <a:rPr lang="en-US" dirty="0"/>
              <a:t>Reports drew attention to the workers living conditions, pay disparity, working conditions, the high rates of violence, suicide, morbidity and mortality rates through diseases.  </a:t>
            </a:r>
          </a:p>
          <a:p>
            <a:r>
              <a:rPr lang="en-US" dirty="0"/>
              <a:t/>
            </a:r>
            <a:br>
              <a:rPr lang="en-US" dirty="0"/>
            </a:br>
            <a:endParaRPr lang="en-US" dirty="0"/>
          </a:p>
        </p:txBody>
      </p:sp>
      <p:sp>
        <p:nvSpPr>
          <p:cNvPr id="4" name="Slide Number Placeholder 3"/>
          <p:cNvSpPr>
            <a:spLocks noGrp="1"/>
          </p:cNvSpPr>
          <p:nvPr>
            <p:ph type="sldNum" sz="quarter" idx="5"/>
          </p:nvPr>
        </p:nvSpPr>
        <p:spPr/>
        <p:txBody>
          <a:bodyPr/>
          <a:lstStyle/>
          <a:p>
            <a:fld id="{77542409-6A04-4DC6-AC3A-D3758287A8F2}" type="slidenum">
              <a:rPr lang="en-US"/>
              <a:t>11</a:t>
            </a:fld>
            <a:endParaRPr lang="en-US"/>
          </a:p>
        </p:txBody>
      </p:sp>
    </p:spTree>
    <p:extLst>
      <p:ext uri="{BB962C8B-B14F-4D97-AF65-F5344CB8AC3E}">
        <p14:creationId xmlns:p14="http://schemas.microsoft.com/office/powerpoint/2010/main" val="13861719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Calibri"/>
              <a:cs typeface="Calibri"/>
            </a:endParaRPr>
          </a:p>
        </p:txBody>
      </p:sp>
      <p:sp>
        <p:nvSpPr>
          <p:cNvPr id="4" name="Slide Number Placeholder 3"/>
          <p:cNvSpPr>
            <a:spLocks noGrp="1"/>
          </p:cNvSpPr>
          <p:nvPr>
            <p:ph type="sldNum" sz="quarter" idx="5"/>
          </p:nvPr>
        </p:nvSpPr>
        <p:spPr/>
        <p:txBody>
          <a:bodyPr/>
          <a:lstStyle/>
          <a:p>
            <a:fld id="{77542409-6A04-4DC6-AC3A-D3758287A8F2}" type="slidenum">
              <a:rPr lang="en-US"/>
              <a:t>12</a:t>
            </a:fld>
            <a:endParaRPr lang="en-US"/>
          </a:p>
        </p:txBody>
      </p:sp>
    </p:spTree>
    <p:extLst>
      <p:ext uri="{BB962C8B-B14F-4D97-AF65-F5344CB8AC3E}">
        <p14:creationId xmlns:p14="http://schemas.microsoft.com/office/powerpoint/2010/main" val="3126152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colonial racial and gender stereotypes pervaded the workings of the indenture system and negatively impacted the lives of the </a:t>
            </a:r>
            <a:r>
              <a:rPr lang="en-US" dirty="0" err="1"/>
              <a:t>labourers</a:t>
            </a:r>
            <a:r>
              <a:rPr lang="en-US" dirty="0"/>
              <a:t> in forms of power and </a:t>
            </a:r>
            <a:r>
              <a:rPr lang="en-US" dirty="0" smtClean="0"/>
              <a:t>control.</a:t>
            </a:r>
            <a:r>
              <a:rPr lang="en-US" dirty="0"/>
              <a:t>  The </a:t>
            </a:r>
            <a:r>
              <a:rPr lang="en-US" dirty="0" err="1"/>
              <a:t>labourers</a:t>
            </a:r>
            <a:r>
              <a:rPr lang="en-US" dirty="0"/>
              <a:t> (and their dependents) were forced to live in cramped and insanitary accommodations, they received low wages, and their movement off the plantation was heavily restricted due to pass-law regulations.  Failure to comply resulted in the </a:t>
            </a:r>
            <a:r>
              <a:rPr lang="en-US" dirty="0" err="1"/>
              <a:t>labourers’</a:t>
            </a:r>
            <a:r>
              <a:rPr lang="en-US" dirty="0"/>
              <a:t> arrests, and imprisonment with hard </a:t>
            </a:r>
            <a:r>
              <a:rPr lang="en-US" dirty="0" err="1"/>
              <a:t>labour</a:t>
            </a:r>
            <a:r>
              <a:rPr lang="en-US" dirty="0"/>
              <a:t> or a fine.  </a:t>
            </a:r>
            <a:endParaRPr lang="en-US" dirty="0" smtClean="0"/>
          </a:p>
          <a:p>
            <a:endParaRPr lang="en-US" dirty="0"/>
          </a:p>
          <a:p>
            <a:r>
              <a:rPr lang="en-US" dirty="0" smtClean="0"/>
              <a:t>There </a:t>
            </a:r>
            <a:r>
              <a:rPr lang="en-US" dirty="0"/>
              <a:t>was also a skewed sex ratio, with, at the most, 40 women to 100 men, which persisted throughout the indenture period in all the colonies.  The imbalance of sexes created tensions within the plantation social system and is thought to have significantly contributed to the high rates of male physical abuse against women, including </a:t>
            </a:r>
            <a:r>
              <a:rPr lang="en-US" dirty="0" smtClean="0"/>
              <a:t>murders.</a:t>
            </a:r>
            <a:r>
              <a:rPr lang="en-US" dirty="0"/>
              <a:t> </a:t>
            </a:r>
          </a:p>
          <a:p>
            <a:r>
              <a:rPr lang="en-US" dirty="0"/>
              <a:t/>
            </a:r>
            <a:br>
              <a:rPr lang="en-US" dirty="0"/>
            </a:br>
            <a:endParaRPr lang="en-US" dirty="0"/>
          </a:p>
        </p:txBody>
      </p:sp>
      <p:sp>
        <p:nvSpPr>
          <p:cNvPr id="4" name="Slide Number Placeholder 3"/>
          <p:cNvSpPr>
            <a:spLocks noGrp="1"/>
          </p:cNvSpPr>
          <p:nvPr>
            <p:ph type="sldNum" sz="quarter" idx="5"/>
          </p:nvPr>
        </p:nvSpPr>
        <p:spPr/>
        <p:txBody>
          <a:bodyPr/>
          <a:lstStyle/>
          <a:p>
            <a:fld id="{77542409-6A04-4DC6-AC3A-D3758287A8F2}" type="slidenum">
              <a:rPr lang="en-US"/>
              <a:t>13</a:t>
            </a:fld>
            <a:endParaRPr lang="en-US"/>
          </a:p>
        </p:txBody>
      </p:sp>
    </p:spTree>
    <p:extLst>
      <p:ext uri="{BB962C8B-B14F-4D97-AF65-F5344CB8AC3E}">
        <p14:creationId xmlns:p14="http://schemas.microsoft.com/office/powerpoint/2010/main" val="1384332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inequitable living and working conditions, which lay at the intersections of colonial rule and the colonial plantocracy, persisted throughout the indentured era.  Even in the final indentured colony, Fiji, where indenture was introduced 46 years after the initiation of the system, there were high rates of suicide, brutality against women, and morbidity and mortality due to systemic inadequacies on the </a:t>
            </a:r>
            <a:r>
              <a:rPr lang="en-US" dirty="0" smtClean="0"/>
              <a:t>plantations.</a:t>
            </a:r>
            <a:r>
              <a:rPr lang="en-US" dirty="0"/>
              <a:t>  </a:t>
            </a:r>
          </a:p>
        </p:txBody>
      </p:sp>
      <p:sp>
        <p:nvSpPr>
          <p:cNvPr id="4" name="Slide Number Placeholder 3"/>
          <p:cNvSpPr>
            <a:spLocks noGrp="1"/>
          </p:cNvSpPr>
          <p:nvPr>
            <p:ph type="sldNum" sz="quarter" idx="5"/>
          </p:nvPr>
        </p:nvSpPr>
        <p:spPr/>
        <p:txBody>
          <a:bodyPr/>
          <a:lstStyle/>
          <a:p>
            <a:fld id="{77542409-6A04-4DC6-AC3A-D3758287A8F2}" type="slidenum">
              <a:rPr lang="en-US"/>
              <a:t>14</a:t>
            </a:fld>
            <a:endParaRPr lang="en-US"/>
          </a:p>
        </p:txBody>
      </p:sp>
    </p:spTree>
    <p:extLst>
      <p:ext uri="{BB962C8B-B14F-4D97-AF65-F5344CB8AC3E}">
        <p14:creationId xmlns:p14="http://schemas.microsoft.com/office/powerpoint/2010/main" val="20047889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dirty="0"/>
              <a:t>Statistics show that the rate of suicide among the </a:t>
            </a:r>
            <a:r>
              <a:rPr lang="en-US" dirty="0" err="1"/>
              <a:t>labourers</a:t>
            </a:r>
            <a:r>
              <a:rPr lang="en-US" dirty="0"/>
              <a:t> in Fiji was 20 times higher than that prevalent in their homeland in India, and worse than in any other British colony which used Indian indentured </a:t>
            </a:r>
            <a:r>
              <a:rPr lang="en-US" dirty="0" err="1"/>
              <a:t>labour</a:t>
            </a:r>
            <a:r>
              <a:rPr lang="en-US" dirty="0" smtClean="0"/>
              <a:t>.</a:t>
            </a:r>
          </a:p>
          <a:p>
            <a:pPr algn="just"/>
            <a:endParaRPr lang="en-US" dirty="0"/>
          </a:p>
          <a:p>
            <a:pPr algn="just"/>
            <a:r>
              <a:rPr lang="en-US" dirty="0"/>
              <a:t>The suicide rate in Fiji for indentured </a:t>
            </a:r>
            <a:r>
              <a:rPr lang="en-US" dirty="0" err="1"/>
              <a:t>labourers</a:t>
            </a:r>
            <a:r>
              <a:rPr lang="en-US" dirty="0"/>
              <a:t> between 1902-1912 was 926 per million compared to 147 for free men, and 63 for Uttar Pradesh, the province from which most of the immigrants had come.  The death rate for indentured </a:t>
            </a:r>
            <a:r>
              <a:rPr lang="en-US" dirty="0" err="1"/>
              <a:t>labourers</a:t>
            </a:r>
            <a:r>
              <a:rPr lang="en-US" dirty="0"/>
              <a:t> in 1913 was 22.7 per 1000 compared to 10.7 for free Indians.  According to a report from C.F. Andrews, most of the suicides were committed between 3 and 4 am, when </a:t>
            </a:r>
            <a:r>
              <a:rPr lang="en-US" dirty="0" err="1"/>
              <a:t>labourers</a:t>
            </a:r>
            <a:r>
              <a:rPr lang="en-US" dirty="0"/>
              <a:t> were awakened by a bell to begin their day.  This tells us something.  </a:t>
            </a:r>
          </a:p>
          <a:p>
            <a:r>
              <a:rPr lang="en-US" dirty="0"/>
              <a:t/>
            </a:r>
            <a:br>
              <a:rPr lang="en-US" dirty="0"/>
            </a:br>
            <a:endParaRPr lang="en-US" dirty="0"/>
          </a:p>
        </p:txBody>
      </p:sp>
      <p:sp>
        <p:nvSpPr>
          <p:cNvPr id="4" name="Slide Number Placeholder 3"/>
          <p:cNvSpPr>
            <a:spLocks noGrp="1"/>
          </p:cNvSpPr>
          <p:nvPr>
            <p:ph type="sldNum" sz="quarter" idx="5"/>
          </p:nvPr>
        </p:nvSpPr>
        <p:spPr/>
        <p:txBody>
          <a:bodyPr/>
          <a:lstStyle/>
          <a:p>
            <a:fld id="{77542409-6A04-4DC6-AC3A-D3758287A8F2}" type="slidenum">
              <a:rPr lang="en-US"/>
              <a:t>15</a:t>
            </a:fld>
            <a:endParaRPr lang="en-US"/>
          </a:p>
        </p:txBody>
      </p:sp>
    </p:spTree>
    <p:extLst>
      <p:ext uri="{BB962C8B-B14F-4D97-AF65-F5344CB8AC3E}">
        <p14:creationId xmlns:p14="http://schemas.microsoft.com/office/powerpoint/2010/main" val="8187545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dirty="0"/>
              <a:t>Hugh Tinker, in his book </a:t>
            </a:r>
            <a:r>
              <a:rPr lang="en-US" i="1" dirty="0"/>
              <a:t>A New System of Slavery</a:t>
            </a:r>
            <a:r>
              <a:rPr lang="en-US" dirty="0"/>
              <a:t> argues that it was public opinion in India that was responsible for bringing indenture to an end, and the person who can be credited for this is Mahatma Gandhi. </a:t>
            </a:r>
            <a:endParaRPr lang="en-US" dirty="0" smtClean="0"/>
          </a:p>
          <a:p>
            <a:pPr algn="just"/>
            <a:endParaRPr lang="en-US" dirty="0"/>
          </a:p>
          <a:p>
            <a:pPr algn="just"/>
            <a:r>
              <a:rPr lang="en-US" dirty="0"/>
              <a:t>Gandhi sent Charles Freer Andrews, a good friend, to Fiji to carry out an independent inquiry into the conditions of Indian indentured </a:t>
            </a:r>
            <a:r>
              <a:rPr lang="en-US" dirty="0" err="1"/>
              <a:t>labourers</a:t>
            </a:r>
            <a:r>
              <a:rPr lang="en-US" dirty="0"/>
              <a:t> in Fiji.</a:t>
            </a:r>
          </a:p>
          <a:p>
            <a:pPr algn="just"/>
            <a:r>
              <a:rPr lang="en-US" dirty="0"/>
              <a:t>C.F. Andrews came to Fiji with a fellow missionary, William Pearson, and it was their </a:t>
            </a:r>
            <a:r>
              <a:rPr lang="en-US" dirty="0" smtClean="0"/>
              <a:t>report, known as the Andrews report, </a:t>
            </a:r>
            <a:r>
              <a:rPr lang="en-US" dirty="0"/>
              <a:t>on the social injustices of the indenture system that finally moved the imperial Government of India to bring the indenture system in Fiji to an end in 1916</a:t>
            </a:r>
            <a:r>
              <a:rPr lang="en-US" dirty="0" smtClean="0"/>
              <a:t>.</a:t>
            </a:r>
          </a:p>
          <a:p>
            <a:pPr algn="just"/>
            <a:endParaRPr lang="en-US" dirty="0"/>
          </a:p>
          <a:p>
            <a:pPr algn="just"/>
            <a:r>
              <a:rPr lang="en-US" dirty="0">
                <a:cs typeface="+mn-lt"/>
              </a:rPr>
              <a:t/>
            </a:r>
            <a:br>
              <a:rPr lang="en-US" dirty="0">
                <a:cs typeface="+mn-lt"/>
              </a:rPr>
            </a:br>
            <a:endParaRPr lang="en-US" dirty="0"/>
          </a:p>
        </p:txBody>
      </p:sp>
      <p:sp>
        <p:nvSpPr>
          <p:cNvPr id="4" name="Slide Number Placeholder 3"/>
          <p:cNvSpPr>
            <a:spLocks noGrp="1"/>
          </p:cNvSpPr>
          <p:nvPr>
            <p:ph type="sldNum" sz="quarter" idx="5"/>
          </p:nvPr>
        </p:nvSpPr>
        <p:spPr/>
        <p:txBody>
          <a:bodyPr/>
          <a:lstStyle/>
          <a:p>
            <a:fld id="{77542409-6A04-4DC6-AC3A-D3758287A8F2}" type="slidenum">
              <a:rPr lang="en-US"/>
              <a:t>16</a:t>
            </a:fld>
            <a:endParaRPr lang="en-US"/>
          </a:p>
        </p:txBody>
      </p:sp>
    </p:spTree>
    <p:extLst>
      <p:ext uri="{BB962C8B-B14F-4D97-AF65-F5344CB8AC3E}">
        <p14:creationId xmlns:p14="http://schemas.microsoft.com/office/powerpoint/2010/main" val="41551273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58875"/>
            <a:ext cx="5486400" cy="3086100"/>
          </a:xfrm>
        </p:spPr>
      </p:sp>
      <p:sp>
        <p:nvSpPr>
          <p:cNvPr id="3" name="Notes Placeholder 2"/>
          <p:cNvSpPr>
            <a:spLocks noGrp="1"/>
          </p:cNvSpPr>
          <p:nvPr>
            <p:ph type="body" idx="1"/>
          </p:nvPr>
        </p:nvSpPr>
        <p:spPr>
          <a:xfrm>
            <a:off x="685800" y="4416452"/>
            <a:ext cx="5486400" cy="3600450"/>
          </a:xfrm>
        </p:spPr>
        <p:txBody>
          <a:bodyPr/>
          <a:lstStyle/>
          <a:p>
            <a:pPr algn="just"/>
            <a:r>
              <a:rPr lang="en-US" dirty="0"/>
              <a:t>In its annual report, the CSR Company accused Rev Andrews of working in league with politicians in India who were undermining the British Raj there.  Later, under pressure from the Fiji government, India decided to revise its decision to end indenture immediately and let it continue for another five years before it was brought to an end.</a:t>
            </a:r>
          </a:p>
          <a:p>
            <a:endParaRPr lang="en-US" dirty="0">
              <a:cs typeface="+mn-lt"/>
            </a:endParaRPr>
          </a:p>
          <a:p>
            <a:pPr algn="just"/>
            <a:r>
              <a:rPr lang="en-US" dirty="0"/>
              <a:t>Hearing the news, Gandhi sent Andrews back to Fiji for further investigations.  Meanwhile, under Gandhi, a vigorous campaign was mounted in India against indenture.  In Fiji, Andrews lived with the Indians so that he could gather firsthand information on the system.</a:t>
            </a:r>
          </a:p>
          <a:p>
            <a:endParaRPr lang="en-US" dirty="0">
              <a:cs typeface="+mn-lt"/>
            </a:endParaRPr>
          </a:p>
          <a:p>
            <a:pPr algn="just"/>
            <a:r>
              <a:rPr lang="en-US" dirty="0"/>
              <a:t>Armed with this, on his return to New Delhi, he confronted the Secretary of State for India.  Confronted with the evidence, the Indian Government decreed that the system should be abolished.</a:t>
            </a:r>
          </a:p>
        </p:txBody>
      </p:sp>
      <p:sp>
        <p:nvSpPr>
          <p:cNvPr id="4" name="Slide Number Placeholder 3"/>
          <p:cNvSpPr>
            <a:spLocks noGrp="1"/>
          </p:cNvSpPr>
          <p:nvPr>
            <p:ph type="sldNum" sz="quarter" idx="5"/>
          </p:nvPr>
        </p:nvSpPr>
        <p:spPr/>
        <p:txBody>
          <a:bodyPr/>
          <a:lstStyle/>
          <a:p>
            <a:fld id="{77542409-6A04-4DC6-AC3A-D3758287A8F2}" type="slidenum">
              <a:rPr lang="en-US"/>
              <a:t>17</a:t>
            </a:fld>
            <a:endParaRPr lang="en-US"/>
          </a:p>
        </p:txBody>
      </p:sp>
    </p:spTree>
    <p:extLst>
      <p:ext uri="{BB962C8B-B14F-4D97-AF65-F5344CB8AC3E}">
        <p14:creationId xmlns:p14="http://schemas.microsoft.com/office/powerpoint/2010/main" val="13775425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b="1" dirty="0"/>
              <a:t>What was the portrayal of the </a:t>
            </a:r>
            <a:r>
              <a:rPr lang="en-US" b="1" dirty="0" err="1"/>
              <a:t>labourers</a:t>
            </a:r>
            <a:r>
              <a:rPr lang="en-US" b="1" dirty="0"/>
              <a:t> in the report?</a:t>
            </a:r>
            <a:endParaRPr lang="en-US" dirty="0"/>
          </a:p>
          <a:p>
            <a:pPr algn="just"/>
            <a:r>
              <a:rPr lang="en-US" dirty="0"/>
              <a:t>Andrews blamed indenture as a degenerating force, and saw it as the machinery behind the moral degradation of the indentured Indians.  Andrews blamed this moral degradation on the lack of privacy of the lines, the disproportionate sex ratio, the loss of cultural norms and practices of the Indian village, and the lack of recognition of the Indian marriages by the European authorities.  To this needs to be added the culpability of the European overseers, the Indian sardars, and the complicity of the indenture processes, such as the courts, where offences against the plantation authorities were more often than not dismissed.</a:t>
            </a:r>
          </a:p>
          <a:p>
            <a:r>
              <a:rPr lang="en-US" dirty="0"/>
              <a:t/>
            </a:r>
            <a:br>
              <a:rPr lang="en-US" dirty="0"/>
            </a:br>
            <a:endParaRPr lang="en-US" dirty="0"/>
          </a:p>
          <a:p>
            <a:endParaRPr lang="en-US" dirty="0">
              <a:latin typeface="Calibri"/>
              <a:cs typeface="Calibri"/>
            </a:endParaRPr>
          </a:p>
        </p:txBody>
      </p:sp>
      <p:sp>
        <p:nvSpPr>
          <p:cNvPr id="4" name="Slide Number Placeholder 3"/>
          <p:cNvSpPr>
            <a:spLocks noGrp="1"/>
          </p:cNvSpPr>
          <p:nvPr>
            <p:ph type="sldNum" sz="quarter" idx="5"/>
          </p:nvPr>
        </p:nvSpPr>
        <p:spPr/>
        <p:txBody>
          <a:bodyPr/>
          <a:lstStyle/>
          <a:p>
            <a:fld id="{77542409-6A04-4DC6-AC3A-D3758287A8F2}" type="slidenum">
              <a:rPr lang="en-US"/>
              <a:t>18</a:t>
            </a:fld>
            <a:endParaRPr lang="en-US"/>
          </a:p>
        </p:txBody>
      </p:sp>
    </p:spTree>
    <p:extLst>
      <p:ext uri="{BB962C8B-B14F-4D97-AF65-F5344CB8AC3E}">
        <p14:creationId xmlns:p14="http://schemas.microsoft.com/office/powerpoint/2010/main" val="7315954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dirty="0">
                <a:cs typeface="+mn-lt"/>
              </a:rPr>
              <a:t/>
            </a:r>
            <a:br>
              <a:rPr lang="en-US" dirty="0">
                <a:cs typeface="+mn-lt"/>
              </a:rPr>
            </a:br>
            <a:r>
              <a:rPr lang="en-US" b="1" dirty="0"/>
              <a:t>Women in indenture: A major emphasis in the abolitionist discourse</a:t>
            </a:r>
            <a:endParaRPr lang="en-US" dirty="0"/>
          </a:p>
          <a:p>
            <a:pPr algn="just"/>
            <a:r>
              <a:rPr lang="en-US" dirty="0"/>
              <a:t>The colonial discourse portrayed women as scheming and apathetic wives and mothers, who were responsible for the violence and suicide rates amongst the male </a:t>
            </a:r>
            <a:r>
              <a:rPr lang="en-US" dirty="0" err="1"/>
              <a:t>labourers</a:t>
            </a:r>
            <a:r>
              <a:rPr lang="en-US" dirty="0"/>
              <a:t>.  With a ratio of 10 women to 40 men, women were a minority on the plantations and were blamed for the interpersonal violence amongst males that permeated the plantation strata, as well as male suicide rates.  Within the colonial records, the attributed cause to these acts of self-inflicted and interpersonal violence was sexual jealousy and the mercenary </a:t>
            </a:r>
            <a:r>
              <a:rPr lang="en-US" dirty="0" err="1"/>
              <a:t>behaviour</a:t>
            </a:r>
            <a:r>
              <a:rPr lang="en-US" dirty="0"/>
              <a:t> of women.  However, the reality was not so clear cut.   </a:t>
            </a:r>
          </a:p>
          <a:p>
            <a:pPr algn="just"/>
            <a:r>
              <a:rPr lang="en-US" dirty="0"/>
              <a:t> </a:t>
            </a:r>
          </a:p>
          <a:p>
            <a:r>
              <a:rPr lang="en-US" dirty="0"/>
              <a:t>A re-evaluation of plantation-based incidents demonstrates that women were particularly discriminated against on the plantations, as workers, as females and as mothers</a:t>
            </a:r>
            <a:r>
              <a:rPr lang="en-US" i="1" dirty="0"/>
              <a:t>.  </a:t>
            </a:r>
            <a:r>
              <a:rPr lang="en-US" dirty="0"/>
              <a:t>In the heavily male-dominated society, women were not given paid positions of authority, as in the position of </a:t>
            </a:r>
            <a:r>
              <a:rPr lang="en-US" dirty="0" smtClean="0"/>
              <a:t>Sirdar.</a:t>
            </a:r>
            <a:r>
              <a:rPr lang="en-US" dirty="0"/>
              <a:t>  Furthermore, although the indenture contract guaranteed a minimum wage </a:t>
            </a:r>
            <a:r>
              <a:rPr lang="en-US" b="1" dirty="0"/>
              <a:t>of </a:t>
            </a:r>
            <a:r>
              <a:rPr lang="en-US" b="1" u="sng" dirty="0"/>
              <a:t>1 shilling for men and nine pence for women,</a:t>
            </a:r>
            <a:r>
              <a:rPr lang="en-US" b="1" dirty="0"/>
              <a:t> the</a:t>
            </a:r>
            <a:r>
              <a:rPr lang="en-US" dirty="0"/>
              <a:t> employers imposed on the </a:t>
            </a:r>
            <a:r>
              <a:rPr lang="en-US" dirty="0" err="1"/>
              <a:t>labourers</a:t>
            </a:r>
            <a:r>
              <a:rPr lang="en-US" dirty="0"/>
              <a:t> a task system, in which they were paid according to the type of work that they performed.  Thus, indentured women, whose work involved weeding, hoeing and planting of cane earned less than men, whose tasks included the long hours of harvesting of sugar cane, and women who were without a male partner were even more hard pressed to survive (Hassankhan, 2014).  </a:t>
            </a:r>
          </a:p>
        </p:txBody>
      </p:sp>
      <p:sp>
        <p:nvSpPr>
          <p:cNvPr id="4" name="Slide Number Placeholder 3"/>
          <p:cNvSpPr>
            <a:spLocks noGrp="1"/>
          </p:cNvSpPr>
          <p:nvPr>
            <p:ph type="sldNum" sz="quarter" idx="5"/>
          </p:nvPr>
        </p:nvSpPr>
        <p:spPr/>
        <p:txBody>
          <a:bodyPr/>
          <a:lstStyle/>
          <a:p>
            <a:fld id="{77542409-6A04-4DC6-AC3A-D3758287A8F2}" type="slidenum">
              <a:rPr lang="en-US"/>
              <a:t>19</a:t>
            </a:fld>
            <a:endParaRPr lang="en-US"/>
          </a:p>
        </p:txBody>
      </p:sp>
    </p:spTree>
    <p:extLst>
      <p:ext uri="{BB962C8B-B14F-4D97-AF65-F5344CB8AC3E}">
        <p14:creationId xmlns:p14="http://schemas.microsoft.com/office/powerpoint/2010/main" val="34812721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7542409-6A04-4DC6-AC3A-D3758287A8F2}" type="slidenum">
              <a:rPr lang="en-US" smtClean="0"/>
              <a:t>2</a:t>
            </a:fld>
            <a:endParaRPr lang="en-US"/>
          </a:p>
        </p:txBody>
      </p:sp>
    </p:spTree>
    <p:extLst>
      <p:ext uri="{BB962C8B-B14F-4D97-AF65-F5344CB8AC3E}">
        <p14:creationId xmlns:p14="http://schemas.microsoft.com/office/powerpoint/2010/main" val="29410810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dirty="0"/>
              <a:t>Moreover, in addition to their plantation work, women were housewives and mothers, who had to perform household tasks at dawn, prior to leaving for their plantation work and in the evenings, upon their return from the </a:t>
            </a:r>
            <a:r>
              <a:rPr lang="en-US" dirty="0" smtClean="0"/>
              <a:t>plantation</a:t>
            </a:r>
            <a:r>
              <a:rPr lang="en-US" i="1" dirty="0" smtClean="0"/>
              <a:t>. </a:t>
            </a:r>
            <a:r>
              <a:rPr lang="en-US" dirty="0"/>
              <a:t> </a:t>
            </a:r>
          </a:p>
          <a:p>
            <a:pPr algn="just"/>
            <a:r>
              <a:rPr lang="en-US" dirty="0"/>
              <a:t>As females, the women were subject to oppression, murder, violence and sexual assault at the hands of plantation authorities and male </a:t>
            </a:r>
            <a:r>
              <a:rPr lang="en-US" dirty="0" err="1" smtClean="0"/>
              <a:t>labourers</a:t>
            </a:r>
            <a:r>
              <a:rPr lang="en-US" dirty="0" smtClean="0"/>
              <a:t>.</a:t>
            </a:r>
            <a:r>
              <a:rPr lang="en-US" dirty="0"/>
              <a:t>  The pivotal examples within the Indian nationalist newspapers of two women </a:t>
            </a:r>
            <a:r>
              <a:rPr lang="en-US" dirty="0" err="1"/>
              <a:t>labourers</a:t>
            </a:r>
            <a:r>
              <a:rPr lang="en-US" dirty="0"/>
              <a:t>, </a:t>
            </a:r>
            <a:r>
              <a:rPr lang="en-US" dirty="0" err="1"/>
              <a:t>Naraini</a:t>
            </a:r>
            <a:r>
              <a:rPr lang="en-US" dirty="0"/>
              <a:t> and Kunti, as ‘women defending their </a:t>
            </a:r>
            <a:r>
              <a:rPr lang="en-US" dirty="0" err="1"/>
              <a:t>honour</a:t>
            </a:r>
            <a:r>
              <a:rPr lang="en-US" dirty="0"/>
              <a:t> (</a:t>
            </a:r>
            <a:r>
              <a:rPr lang="en-US" i="1" dirty="0"/>
              <a:t>izzat</a:t>
            </a:r>
            <a:r>
              <a:rPr lang="en-US" dirty="0"/>
              <a:t>)’ in an inhospitable environment away from home drew attention and sympathy for all Indian indentured women, and helped counter the colonial representation of indentured women as sexual </a:t>
            </a:r>
            <a:r>
              <a:rPr lang="en-US" dirty="0" smtClean="0"/>
              <a:t>mercenaries.</a:t>
            </a:r>
            <a:r>
              <a:rPr lang="en-US" dirty="0"/>
              <a:t> </a:t>
            </a:r>
          </a:p>
          <a:p>
            <a:pPr algn="just"/>
            <a:r>
              <a:rPr lang="en-US" dirty="0"/>
              <a:t>In addition to the sexual commodification of women, there was the plantation authorities’ perception of women as </a:t>
            </a:r>
            <a:r>
              <a:rPr lang="en-US" dirty="0" err="1" smtClean="0"/>
              <a:t>labourers</a:t>
            </a:r>
            <a:r>
              <a:rPr lang="en-US" dirty="0" smtClean="0"/>
              <a:t>-before-mothers.</a:t>
            </a:r>
            <a:r>
              <a:rPr lang="en-US" dirty="0"/>
              <a:t>  Women were expected to return to the field soon after giving birth, despite colonial report </a:t>
            </a:r>
            <a:r>
              <a:rPr lang="en-US" dirty="0" smtClean="0"/>
              <a:t>recommendations.</a:t>
            </a:r>
            <a:r>
              <a:rPr lang="en-US" dirty="0"/>
              <a:t>  Women were also forced to return to work due to the low wages of their </a:t>
            </a:r>
            <a:r>
              <a:rPr lang="en-US" dirty="0" smtClean="0"/>
              <a:t>partners.</a:t>
            </a:r>
            <a:r>
              <a:rPr lang="en-US" dirty="0"/>
              <a:t> </a:t>
            </a:r>
          </a:p>
          <a:p>
            <a:r>
              <a:rPr lang="en-US" dirty="0"/>
              <a:t/>
            </a:r>
            <a:br>
              <a:rPr lang="en-US" dirty="0"/>
            </a:br>
            <a:endParaRPr lang="en-US" dirty="0"/>
          </a:p>
        </p:txBody>
      </p:sp>
      <p:sp>
        <p:nvSpPr>
          <p:cNvPr id="4" name="Slide Number Placeholder 3"/>
          <p:cNvSpPr>
            <a:spLocks noGrp="1"/>
          </p:cNvSpPr>
          <p:nvPr>
            <p:ph type="sldNum" sz="quarter" idx="5"/>
          </p:nvPr>
        </p:nvSpPr>
        <p:spPr/>
        <p:txBody>
          <a:bodyPr/>
          <a:lstStyle/>
          <a:p>
            <a:fld id="{77542409-6A04-4DC6-AC3A-D3758287A8F2}" type="slidenum">
              <a:rPr lang="en-US"/>
              <a:t>20</a:t>
            </a:fld>
            <a:endParaRPr lang="en-US"/>
          </a:p>
        </p:txBody>
      </p:sp>
    </p:spTree>
    <p:extLst>
      <p:ext uri="{BB962C8B-B14F-4D97-AF65-F5344CB8AC3E}">
        <p14:creationId xmlns:p14="http://schemas.microsoft.com/office/powerpoint/2010/main" val="9312885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b="1" dirty="0"/>
              <a:t>Conclusion</a:t>
            </a:r>
            <a:endParaRPr lang="en-US" dirty="0"/>
          </a:p>
          <a:p>
            <a:pPr algn="just"/>
            <a:r>
              <a:rPr lang="en-US" dirty="0"/>
              <a:t>As this presentation has shown, despite the Indian indenture system’s initial endorsement as an improvement on slavery, there were endemic failings within the system, that were brought to the public’s attention largely due to the efforts of C.F. Andrews (1918</a:t>
            </a:r>
            <a:r>
              <a:rPr lang="en-US" dirty="0" smtClean="0"/>
              <a:t>).</a:t>
            </a:r>
            <a:r>
              <a:rPr lang="en-US" dirty="0"/>
              <a:t>  And it was the Indian people's opinions in the newspapers that is believed to have played a crucial role in abolishing the indentured practices in the colonies.  </a:t>
            </a:r>
          </a:p>
          <a:p>
            <a:pPr algn="just"/>
            <a:endParaRPr lang="en-US" dirty="0"/>
          </a:p>
          <a:p>
            <a:pPr algn="just"/>
            <a:r>
              <a:rPr lang="en-US" dirty="0"/>
              <a:t>As a result of C.F. Andrews’ work, the recruitment of Indian indentured </a:t>
            </a:r>
            <a:r>
              <a:rPr lang="en-US" dirty="0" err="1"/>
              <a:t>labourers</a:t>
            </a:r>
            <a:r>
              <a:rPr lang="en-US" dirty="0"/>
              <a:t> was abolished from 1916.  In Fiji, the final shipload of 888 indentured </a:t>
            </a:r>
            <a:r>
              <a:rPr lang="en-US" dirty="0" err="1"/>
              <a:t>labourers</a:t>
            </a:r>
            <a:r>
              <a:rPr lang="en-US" dirty="0"/>
              <a:t> arrived on the steamship </a:t>
            </a:r>
            <a:r>
              <a:rPr lang="en-US" i="1" dirty="0"/>
              <a:t>Sutlej</a:t>
            </a:r>
            <a:r>
              <a:rPr lang="en-US" dirty="0"/>
              <a:t>, on 11 November, 1916.  All outstanding indenture contracts were completed or cancelled on 1st January, 1920.</a:t>
            </a:r>
          </a:p>
          <a:p>
            <a:pPr algn="just"/>
            <a:endParaRPr lang="en-US" dirty="0"/>
          </a:p>
          <a:p>
            <a:pPr algn="just"/>
            <a:r>
              <a:rPr lang="en-US" dirty="0"/>
              <a:t>Today, The migration of people under Indian indenture, the subsequent establishment of diasporic communities around the world, the languages and cultures that ties these communities together over vast distances has been </a:t>
            </a:r>
            <a:r>
              <a:rPr lang="en-US" dirty="0" err="1"/>
              <a:t>recognised</a:t>
            </a:r>
            <a:r>
              <a:rPr lang="en-US" dirty="0"/>
              <a:t> by UNESCO as a significant world memory.  There is the UNESCO-</a:t>
            </a:r>
            <a:r>
              <a:rPr lang="en-US" dirty="0" err="1"/>
              <a:t>recognised</a:t>
            </a:r>
            <a:r>
              <a:rPr lang="en-US" dirty="0"/>
              <a:t> indentured </a:t>
            </a:r>
            <a:r>
              <a:rPr lang="en-US" dirty="0" err="1"/>
              <a:t>labour</a:t>
            </a:r>
            <a:r>
              <a:rPr lang="en-US" dirty="0"/>
              <a:t> route project, which seeks to increase knowledge about indentured </a:t>
            </a:r>
            <a:r>
              <a:rPr lang="en-US" dirty="0" err="1"/>
              <a:t>labour</a:t>
            </a:r>
            <a:r>
              <a:rPr lang="en-US" dirty="0"/>
              <a:t> and the people who lived and worked under the system.  And, we recognize people like C.F. Andrews for making a universal difference in his fight for social justice for the indentured </a:t>
            </a:r>
            <a:r>
              <a:rPr lang="en-US" dirty="0" err="1"/>
              <a:t>labourers</a:t>
            </a:r>
            <a:r>
              <a:rPr lang="en-US" dirty="0"/>
              <a:t>.</a:t>
            </a:r>
          </a:p>
        </p:txBody>
      </p:sp>
      <p:sp>
        <p:nvSpPr>
          <p:cNvPr id="4" name="Slide Number Placeholder 3"/>
          <p:cNvSpPr>
            <a:spLocks noGrp="1"/>
          </p:cNvSpPr>
          <p:nvPr>
            <p:ph type="sldNum" sz="quarter" idx="5"/>
          </p:nvPr>
        </p:nvSpPr>
        <p:spPr/>
        <p:txBody>
          <a:bodyPr/>
          <a:lstStyle/>
          <a:p>
            <a:fld id="{77542409-6A04-4DC6-AC3A-D3758287A8F2}" type="slidenum">
              <a:rPr lang="en-US"/>
              <a:t>21</a:t>
            </a:fld>
            <a:endParaRPr lang="en-US"/>
          </a:p>
        </p:txBody>
      </p:sp>
    </p:spTree>
    <p:extLst>
      <p:ext uri="{BB962C8B-B14F-4D97-AF65-F5344CB8AC3E}">
        <p14:creationId xmlns:p14="http://schemas.microsoft.com/office/powerpoint/2010/main" val="37512836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alibri"/>
                <a:cs typeface="Calibri"/>
              </a:rPr>
              <a:t>References</a:t>
            </a:r>
          </a:p>
        </p:txBody>
      </p:sp>
      <p:sp>
        <p:nvSpPr>
          <p:cNvPr id="4" name="Slide Number Placeholder 3"/>
          <p:cNvSpPr>
            <a:spLocks noGrp="1"/>
          </p:cNvSpPr>
          <p:nvPr>
            <p:ph type="sldNum" sz="quarter" idx="5"/>
          </p:nvPr>
        </p:nvSpPr>
        <p:spPr/>
        <p:txBody>
          <a:bodyPr/>
          <a:lstStyle/>
          <a:p>
            <a:fld id="{77542409-6A04-4DC6-AC3A-D3758287A8F2}" type="slidenum">
              <a:rPr lang="en-US"/>
              <a:t>22</a:t>
            </a:fld>
            <a:endParaRPr lang="en-US"/>
          </a:p>
        </p:txBody>
      </p:sp>
    </p:spTree>
    <p:extLst>
      <p:ext uri="{BB962C8B-B14F-4D97-AF65-F5344CB8AC3E}">
        <p14:creationId xmlns:p14="http://schemas.microsoft.com/office/powerpoint/2010/main" val="370686343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7542409-6A04-4DC6-AC3A-D3758287A8F2}" type="slidenum">
              <a:rPr lang="en-US" smtClean="0"/>
              <a:t>23</a:t>
            </a:fld>
            <a:endParaRPr lang="en-US"/>
          </a:p>
        </p:txBody>
      </p:sp>
    </p:spTree>
    <p:extLst>
      <p:ext uri="{BB962C8B-B14F-4D97-AF65-F5344CB8AC3E}">
        <p14:creationId xmlns:p14="http://schemas.microsoft.com/office/powerpoint/2010/main" val="323010863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7542409-6A04-4DC6-AC3A-D3758287A8F2}" type="slidenum">
              <a:rPr lang="en-US" smtClean="0"/>
              <a:t>24</a:t>
            </a:fld>
            <a:endParaRPr lang="en-US"/>
          </a:p>
        </p:txBody>
      </p:sp>
    </p:spTree>
    <p:extLst>
      <p:ext uri="{BB962C8B-B14F-4D97-AF65-F5344CB8AC3E}">
        <p14:creationId xmlns:p14="http://schemas.microsoft.com/office/powerpoint/2010/main" val="13011272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5"/>
          </p:nvPr>
        </p:nvSpPr>
        <p:spPr/>
        <p:txBody>
          <a:bodyPr/>
          <a:lstStyle/>
          <a:p>
            <a:fld id="{77542409-6A04-4DC6-AC3A-D3758287A8F2}" type="slidenum">
              <a:rPr lang="en-NZ" smtClean="0"/>
              <a:t>3</a:t>
            </a:fld>
            <a:endParaRPr lang="en-NZ"/>
          </a:p>
        </p:txBody>
      </p:sp>
    </p:spTree>
    <p:extLst>
      <p:ext uri="{BB962C8B-B14F-4D97-AF65-F5344CB8AC3E}">
        <p14:creationId xmlns:p14="http://schemas.microsoft.com/office/powerpoint/2010/main" val="15450451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the abolition of the British slave trade, Indian indenture was introduced.  The Indian indenture system occurred from 1830-1916. </a:t>
            </a:r>
          </a:p>
          <a:p>
            <a:r>
              <a:rPr lang="en-US" dirty="0"/>
              <a:t>Indenture, a means of </a:t>
            </a:r>
            <a:r>
              <a:rPr lang="en-US" dirty="0" err="1"/>
              <a:t>utilising</a:t>
            </a:r>
            <a:r>
              <a:rPr lang="en-US" dirty="0"/>
              <a:t> cheap, guaranteed </a:t>
            </a:r>
            <a:r>
              <a:rPr lang="en-US" dirty="0" err="1"/>
              <a:t>labour</a:t>
            </a:r>
            <a:r>
              <a:rPr lang="en-US" dirty="0"/>
              <a:t>, was an essential tool for empire-building; its machinery borrowed heavily from </a:t>
            </a:r>
            <a:r>
              <a:rPr lang="en-US" dirty="0" err="1"/>
              <a:t>institutionalised</a:t>
            </a:r>
            <a:r>
              <a:rPr lang="en-US" dirty="0"/>
              <a:t> practices established during the slavery period (</a:t>
            </a:r>
            <a:r>
              <a:rPr lang="en-US" dirty="0" err="1"/>
              <a:t>Batsha</a:t>
            </a:r>
            <a:r>
              <a:rPr lang="en-US" dirty="0"/>
              <a:t> 2017; Kale 2010). </a:t>
            </a:r>
          </a:p>
          <a:p>
            <a:r>
              <a:rPr lang="en-US" dirty="0"/>
              <a:t>For 82 years, the </a:t>
            </a:r>
            <a:r>
              <a:rPr lang="en-US" dirty="0" err="1"/>
              <a:t>institutionalised</a:t>
            </a:r>
            <a:r>
              <a:rPr lang="en-US" dirty="0"/>
              <a:t> machinery of indenture provided for the movement of millions of Indians to British, Dutch and French King Sugar colonies around the world.  The first trial of the Indian indenture scheme started in the colony of Mauritius in 1834, bringing some 453,063 migrants.  Other colonies followed, as we can see from the map, and Fiji (1879 with 60,965 migrants) (Lal 2000), which is where I come from, was the last.  </a:t>
            </a:r>
          </a:p>
        </p:txBody>
      </p:sp>
      <p:sp>
        <p:nvSpPr>
          <p:cNvPr id="4" name="Slide Number Placeholder 3"/>
          <p:cNvSpPr>
            <a:spLocks noGrp="1"/>
          </p:cNvSpPr>
          <p:nvPr>
            <p:ph type="sldNum" sz="quarter" idx="5"/>
          </p:nvPr>
        </p:nvSpPr>
        <p:spPr/>
        <p:txBody>
          <a:bodyPr/>
          <a:lstStyle/>
          <a:p>
            <a:fld id="{77542409-6A04-4DC6-AC3A-D3758287A8F2}" type="slidenum">
              <a:rPr lang="en-US"/>
              <a:t>4</a:t>
            </a:fld>
            <a:endParaRPr lang="en-US"/>
          </a:p>
        </p:txBody>
      </p:sp>
    </p:spTree>
    <p:extLst>
      <p:ext uri="{BB962C8B-B14F-4D97-AF65-F5344CB8AC3E}">
        <p14:creationId xmlns:p14="http://schemas.microsoft.com/office/powerpoint/2010/main" val="15515863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majority of the Indian </a:t>
            </a:r>
            <a:r>
              <a:rPr lang="en-US" dirty="0" err="1"/>
              <a:t>labourers</a:t>
            </a:r>
            <a:r>
              <a:rPr lang="en-US" dirty="0"/>
              <a:t> came from the United Provinces (UP) and were often familiar with agricultural work, indicating a farming background for many, though not all.  The impetus to become indentured was due to several factors.  The push factors were a combination of high debt burden for peasants because of the colonial land tenure policy, crop failure, poor weather conditions (such as droughts, poor monsoon season), famine, and landowners’ demands.  These factors drove peasants out of the farming areas, particularly in UP, creating a system of internal migration within India towards the East, where they worked as unskilled </a:t>
            </a:r>
            <a:r>
              <a:rPr lang="en-US" dirty="0" err="1"/>
              <a:t>labourers</a:t>
            </a:r>
            <a:r>
              <a:rPr lang="en-US" dirty="0"/>
              <a:t> in mills, factories, docks, coal mines, on roads and railways, or harvesting crops, such as </a:t>
            </a:r>
            <a:r>
              <a:rPr lang="en-US" i="1" dirty="0" err="1"/>
              <a:t>jhute</a:t>
            </a:r>
            <a:r>
              <a:rPr lang="en-US" dirty="0"/>
              <a:t>.  These internal migrants would then send remittances home, creating an essential economic backbone for their families.  It is thought that these internal migrants formed the bulk of the indentured </a:t>
            </a:r>
            <a:r>
              <a:rPr lang="en-US" dirty="0" err="1"/>
              <a:t>labourers</a:t>
            </a:r>
            <a:r>
              <a:rPr lang="en-US" dirty="0"/>
              <a:t>.  These individuals, already on the move in search of work, were persuaded by recruiters to work in the colonies for higher wages than in India.  The internal migrants, thus, became trans-migrants (Gillion 1962). </a:t>
            </a:r>
            <a:endParaRPr lang="en-US"/>
          </a:p>
        </p:txBody>
      </p:sp>
      <p:sp>
        <p:nvSpPr>
          <p:cNvPr id="4" name="Slide Number Placeholder 3"/>
          <p:cNvSpPr>
            <a:spLocks noGrp="1"/>
          </p:cNvSpPr>
          <p:nvPr>
            <p:ph type="sldNum" sz="quarter" idx="5"/>
          </p:nvPr>
        </p:nvSpPr>
        <p:spPr/>
        <p:txBody>
          <a:bodyPr/>
          <a:lstStyle/>
          <a:p>
            <a:fld id="{77542409-6A04-4DC6-AC3A-D3758287A8F2}" type="slidenum">
              <a:rPr lang="en-US"/>
              <a:t>5</a:t>
            </a:fld>
            <a:endParaRPr lang="en-US"/>
          </a:p>
        </p:txBody>
      </p:sp>
    </p:spTree>
    <p:extLst>
      <p:ext uri="{BB962C8B-B14F-4D97-AF65-F5344CB8AC3E}">
        <p14:creationId xmlns:p14="http://schemas.microsoft.com/office/powerpoint/2010/main" val="16122039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indenture system had a far-reaching impact.  For 82 years, the global machinery of indenture turned peasants into </a:t>
            </a:r>
            <a:r>
              <a:rPr lang="en-US" dirty="0" err="1"/>
              <a:t>labourers</a:t>
            </a:r>
            <a:r>
              <a:rPr lang="en-US" dirty="0"/>
              <a:t>.  It also created employment for the officials of indenture not only in India but also on the ships and in the colonies.  In addition, it provided employment to shipping companies, and it even </a:t>
            </a:r>
            <a:r>
              <a:rPr lang="en-US" dirty="0" err="1"/>
              <a:t>utilised</a:t>
            </a:r>
            <a:r>
              <a:rPr lang="en-US" dirty="0"/>
              <a:t> ex-indentured </a:t>
            </a:r>
            <a:r>
              <a:rPr lang="en-US" dirty="0" err="1"/>
              <a:t>labourers</a:t>
            </a:r>
            <a:r>
              <a:rPr lang="en-US" dirty="0"/>
              <a:t>, returning to India, where they became recruiters of the uninitiated.  </a:t>
            </a:r>
          </a:p>
          <a:p>
            <a:r>
              <a:rPr lang="en-US" dirty="0"/>
              <a:t>Moreover, there were complex, interlocking wheels that impacted the lives of the </a:t>
            </a:r>
            <a:r>
              <a:rPr lang="en-US" dirty="0" err="1"/>
              <a:t>labourers</a:t>
            </a:r>
            <a:r>
              <a:rPr lang="en-US" dirty="0"/>
              <a:t>.  There was the global machinery of indenture (systems and processes that extended from India, across the oceans and into the colonies), which interacted with governance (state regulations on law and order), which, in turn, interacted with planters’ concerns and demands, and the </a:t>
            </a:r>
            <a:r>
              <a:rPr lang="en-US" dirty="0" err="1"/>
              <a:t>labourers’</a:t>
            </a:r>
            <a:r>
              <a:rPr lang="en-US" dirty="0"/>
              <a:t> welfare (social, psychological, physiological and economic states of being).  </a:t>
            </a:r>
          </a:p>
          <a:p>
            <a:r>
              <a:rPr lang="en-US" dirty="0"/>
              <a:t/>
            </a:r>
            <a:br>
              <a:rPr lang="en-US" dirty="0"/>
            </a:br>
            <a:endParaRPr lang="en-US" dirty="0"/>
          </a:p>
        </p:txBody>
      </p:sp>
      <p:sp>
        <p:nvSpPr>
          <p:cNvPr id="4" name="Slide Number Placeholder 3"/>
          <p:cNvSpPr>
            <a:spLocks noGrp="1"/>
          </p:cNvSpPr>
          <p:nvPr>
            <p:ph type="sldNum" sz="quarter" idx="5"/>
          </p:nvPr>
        </p:nvSpPr>
        <p:spPr/>
        <p:txBody>
          <a:bodyPr/>
          <a:lstStyle/>
          <a:p>
            <a:fld id="{77542409-6A04-4DC6-AC3A-D3758287A8F2}" type="slidenum">
              <a:rPr lang="en-US"/>
              <a:t>6</a:t>
            </a:fld>
            <a:endParaRPr lang="en-US"/>
          </a:p>
        </p:txBody>
      </p:sp>
    </p:spTree>
    <p:extLst>
      <p:ext uri="{BB962C8B-B14F-4D97-AF65-F5344CB8AC3E}">
        <p14:creationId xmlns:p14="http://schemas.microsoft.com/office/powerpoint/2010/main" val="11738837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Hugh Tinker (1974) has famously likened indenture to slavery. This view has some merit, particularly in the early years, where the same slave owners were now </a:t>
            </a:r>
            <a:r>
              <a:rPr lang="en-US" dirty="0" err="1"/>
              <a:t>utilising</a:t>
            </a:r>
            <a:r>
              <a:rPr lang="en-US" dirty="0"/>
              <a:t> indentured </a:t>
            </a:r>
            <a:r>
              <a:rPr lang="en-US" dirty="0" err="1"/>
              <a:t>labourers</a:t>
            </a:r>
            <a:r>
              <a:rPr lang="en-US" dirty="0"/>
              <a:t> on their plantations (Kale 2010).  Indeed, the major push for indenture was to fill the shortage of cheap, guaranteed and compliant </a:t>
            </a:r>
            <a:r>
              <a:rPr lang="en-US" dirty="0" err="1"/>
              <a:t>labour</a:t>
            </a:r>
            <a:r>
              <a:rPr lang="en-US" dirty="0"/>
              <a:t> due to the abolition of slavery.  The initiative was an economic success for the colonial planters, and, over time, Indian indenture was </a:t>
            </a:r>
            <a:r>
              <a:rPr lang="en-US" dirty="0" err="1"/>
              <a:t>utilised</a:t>
            </a:r>
            <a:r>
              <a:rPr lang="en-US" dirty="0"/>
              <a:t> in places which did not have a history of slavery, such as Natal and Fiji (</a:t>
            </a:r>
            <a:r>
              <a:rPr lang="en-US" dirty="0" err="1"/>
              <a:t>Vahed</a:t>
            </a:r>
            <a:r>
              <a:rPr lang="en-US" dirty="0"/>
              <a:t> &amp; Desai 2012).</a:t>
            </a:r>
          </a:p>
          <a:p>
            <a:r>
              <a:rPr lang="en-US" dirty="0"/>
              <a:t>Of course, conditions did improve over the duration of the indenture era, and we can see this in the case of Fiji, the last importer of indentured </a:t>
            </a:r>
            <a:r>
              <a:rPr lang="en-US" dirty="0" err="1"/>
              <a:t>labourers</a:t>
            </a:r>
            <a:r>
              <a:rPr lang="en-US" dirty="0"/>
              <a:t>, where there was an increase in room sizes over time, a separate area for cooking outside the living facilities, and the removal of task-based payment.  But it must also be said that in the eyes of the world (the Indian and British public spheres), the systems and processes of indenture and the welfare of the indentured </a:t>
            </a:r>
            <a:r>
              <a:rPr lang="en-US" dirty="0" err="1"/>
              <a:t>labourers</a:t>
            </a:r>
            <a:r>
              <a:rPr lang="en-US" dirty="0"/>
              <a:t> were not sufficiently improved to allow for the continuation of the system (Andrews &amp; Pearson 1916).  </a:t>
            </a:r>
          </a:p>
          <a:p>
            <a:r>
              <a:rPr lang="en-US" dirty="0"/>
              <a:t/>
            </a:r>
            <a:br>
              <a:rPr lang="en-US" dirty="0"/>
            </a:br>
            <a:endParaRPr lang="en-US" dirty="0"/>
          </a:p>
        </p:txBody>
      </p:sp>
      <p:sp>
        <p:nvSpPr>
          <p:cNvPr id="4" name="Slide Number Placeholder 3"/>
          <p:cNvSpPr>
            <a:spLocks noGrp="1"/>
          </p:cNvSpPr>
          <p:nvPr>
            <p:ph type="sldNum" sz="quarter" idx="5"/>
          </p:nvPr>
        </p:nvSpPr>
        <p:spPr/>
        <p:txBody>
          <a:bodyPr/>
          <a:lstStyle/>
          <a:p>
            <a:fld id="{77542409-6A04-4DC6-AC3A-D3758287A8F2}" type="slidenum">
              <a:rPr lang="en-US"/>
              <a:t>7</a:t>
            </a:fld>
            <a:endParaRPr lang="en-US"/>
          </a:p>
        </p:txBody>
      </p:sp>
    </p:spTree>
    <p:extLst>
      <p:ext uri="{BB962C8B-B14F-4D97-AF65-F5344CB8AC3E}">
        <p14:creationId xmlns:p14="http://schemas.microsoft.com/office/powerpoint/2010/main" val="1728612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Out of all the colonies, Fiji has always been of great interest to scholars, particularly because of the role that the colony played in drawing attention to the lives of the </a:t>
            </a:r>
            <a:r>
              <a:rPr lang="en-US" dirty="0" err="1"/>
              <a:t>labourers</a:t>
            </a:r>
            <a:r>
              <a:rPr lang="en-US" dirty="0"/>
              <a:t>.  Some of the </a:t>
            </a:r>
            <a:r>
              <a:rPr lang="en-US" dirty="0" err="1"/>
              <a:t>labourers</a:t>
            </a:r>
            <a:r>
              <a:rPr lang="en-US" dirty="0"/>
              <a:t> were themselves instrumental in the abolition of indentured servitude, and also, the abolitionists, such as C.F. Andrews used Fiji as an exemplar to draw attention to the lives of the workers.  </a:t>
            </a:r>
          </a:p>
          <a:p>
            <a:r>
              <a:rPr lang="en-US" dirty="0"/>
              <a:t>If we look at the discourse condemning Indian indenture, the focus is always on Fiji, whether this is seen in Totaram </a:t>
            </a:r>
            <a:r>
              <a:rPr lang="en-US" dirty="0" err="1"/>
              <a:t>Sanadhya’s</a:t>
            </a:r>
            <a:r>
              <a:rPr lang="en-US" dirty="0"/>
              <a:t> writings, the public sphere discussions of women such as the </a:t>
            </a:r>
            <a:r>
              <a:rPr lang="en-US" dirty="0" err="1"/>
              <a:t>labourer</a:t>
            </a:r>
            <a:r>
              <a:rPr lang="en-US" dirty="0"/>
              <a:t> Kunti… and also the abolitionists, C.F. Andrews and Pearson. </a:t>
            </a:r>
          </a:p>
          <a:p>
            <a:r>
              <a:rPr lang="en-US" dirty="0"/>
              <a:t>So, let us take a closer look at Fiji’s indenture system as a case study.</a:t>
            </a:r>
          </a:p>
          <a:p>
            <a:r>
              <a:rPr lang="en-US" dirty="0"/>
              <a:t>Indenture in Fiji began in 1879.  Approximately 60,000 people went to work in Fiji under Indian indenture.  The majority came from the United </a:t>
            </a:r>
            <a:r>
              <a:rPr lang="en-US" dirty="0" smtClean="0"/>
              <a:t>Provinces.</a:t>
            </a:r>
            <a:endParaRPr lang="en-US" dirty="0"/>
          </a:p>
          <a:p>
            <a:r>
              <a:rPr lang="en-US" dirty="0"/>
              <a:t>And from this area, most came from Bihar and its surroundings.  </a:t>
            </a:r>
          </a:p>
          <a:p>
            <a:r>
              <a:rPr lang="en-US" dirty="0"/>
              <a:t>Towards the end of indenture, recruitment also extended to South India.</a:t>
            </a:r>
          </a:p>
          <a:p>
            <a:r>
              <a:rPr lang="en-US" dirty="0"/>
              <a:t/>
            </a:r>
            <a:br>
              <a:rPr lang="en-US" dirty="0"/>
            </a:br>
            <a:r>
              <a:rPr lang="en-US" dirty="0">
                <a:cs typeface="+mn-lt"/>
              </a:rPr>
              <a:t/>
            </a:r>
            <a:br>
              <a:rPr lang="en-US" dirty="0">
                <a:cs typeface="+mn-lt"/>
              </a:rPr>
            </a:br>
            <a:endParaRPr lang="en-US" dirty="0"/>
          </a:p>
        </p:txBody>
      </p:sp>
      <p:sp>
        <p:nvSpPr>
          <p:cNvPr id="4" name="Slide Number Placeholder 3"/>
          <p:cNvSpPr>
            <a:spLocks noGrp="1"/>
          </p:cNvSpPr>
          <p:nvPr>
            <p:ph type="sldNum" sz="quarter" idx="5"/>
          </p:nvPr>
        </p:nvSpPr>
        <p:spPr/>
        <p:txBody>
          <a:bodyPr/>
          <a:lstStyle/>
          <a:p>
            <a:fld id="{77542409-6A04-4DC6-AC3A-D3758287A8F2}" type="slidenum">
              <a:rPr lang="en-US"/>
              <a:t>8</a:t>
            </a:fld>
            <a:endParaRPr lang="en-US"/>
          </a:p>
        </p:txBody>
      </p:sp>
    </p:spTree>
    <p:extLst>
      <p:ext uri="{BB962C8B-B14F-4D97-AF65-F5344CB8AC3E}">
        <p14:creationId xmlns:p14="http://schemas.microsoft.com/office/powerpoint/2010/main" val="24896635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The terms of contract for Indian indenture in Fiji stipulated the following:</a:t>
            </a:r>
            <a:endParaRPr lang="en-US" dirty="0"/>
          </a:p>
          <a:p>
            <a:r>
              <a:rPr lang="en-US" dirty="0"/>
              <a:t>The period of service was five years from the date of arrival.  Upon their arrival on the colonial plantation, </a:t>
            </a:r>
            <a:r>
              <a:rPr lang="en-US" dirty="0" err="1"/>
              <a:t>labourers</a:t>
            </a:r>
            <a:r>
              <a:rPr lang="en-US" dirty="0"/>
              <a:t> were to receive rations from the employers for the first six months at government prescribed rates of 4 pence, deducted from the </a:t>
            </a:r>
            <a:r>
              <a:rPr lang="en-US" dirty="0" err="1"/>
              <a:t>labourers’</a:t>
            </a:r>
            <a:r>
              <a:rPr lang="en-US" dirty="0"/>
              <a:t> wages.  Provisions were also made for families: For the first year, children between the ages of 5 and 12 were to receive half the daily ration, while those under 5 years of age were to receive 9 chittacks of milk daily.</a:t>
            </a:r>
          </a:p>
        </p:txBody>
      </p:sp>
      <p:sp>
        <p:nvSpPr>
          <p:cNvPr id="4" name="Slide Number Placeholder 3"/>
          <p:cNvSpPr>
            <a:spLocks noGrp="1"/>
          </p:cNvSpPr>
          <p:nvPr>
            <p:ph type="sldNum" sz="quarter" idx="5"/>
          </p:nvPr>
        </p:nvSpPr>
        <p:spPr/>
        <p:txBody>
          <a:bodyPr/>
          <a:lstStyle/>
          <a:p>
            <a:fld id="{77542409-6A04-4DC6-AC3A-D3758287A8F2}" type="slidenum">
              <a:rPr lang="en-US"/>
              <a:t>9</a:t>
            </a:fld>
            <a:endParaRPr lang="en-US"/>
          </a:p>
        </p:txBody>
      </p:sp>
    </p:spTree>
    <p:extLst>
      <p:ext uri="{BB962C8B-B14F-4D97-AF65-F5344CB8AC3E}">
        <p14:creationId xmlns:p14="http://schemas.microsoft.com/office/powerpoint/2010/main" val="122063154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9" name="Rectangle 8"/>
          <p:cNvSpPr/>
          <p:nvPr/>
        </p:nvSpPr>
        <p:spPr>
          <a:xfrm>
            <a:off x="1600200" y="0"/>
            <a:ext cx="5029200" cy="5943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a:off x="1751777" y="3019706"/>
            <a:ext cx="4846320" cy="2387600"/>
          </a:xfrm>
        </p:spPr>
        <p:txBody>
          <a:bodyPr anchor="b">
            <a:normAutofit/>
          </a:bodyPr>
          <a:lstStyle>
            <a:lvl1pPr algn="l">
              <a:lnSpc>
                <a:spcPct val="90000"/>
              </a:lnSpc>
              <a:defRPr sz="4800">
                <a:solidFill>
                  <a:schemeClr val="bg1"/>
                </a:solidFill>
              </a:defRPr>
            </a:lvl1pPr>
          </a:lstStyle>
          <a:p>
            <a:r>
              <a:rPr lang="en-US"/>
              <a:t>Click to edit Master title style</a:t>
            </a:r>
            <a:endParaRPr/>
          </a:p>
        </p:txBody>
      </p:sp>
      <p:sp>
        <p:nvSpPr>
          <p:cNvPr id="3" name="Subtitle 2"/>
          <p:cNvSpPr>
            <a:spLocks noGrp="1"/>
          </p:cNvSpPr>
          <p:nvPr>
            <p:ph type="subTitle" idx="1"/>
          </p:nvPr>
        </p:nvSpPr>
        <p:spPr>
          <a:xfrm>
            <a:off x="1751777" y="5381894"/>
            <a:ext cx="4846320" cy="448056"/>
          </a:xfrm>
        </p:spPr>
        <p:txBody>
          <a:bodyPr>
            <a:normAutofit/>
          </a:bodyPr>
          <a:lstStyle>
            <a:lvl1pPr marL="0" indent="0" algn="l">
              <a:spcBef>
                <a:spcPts val="0"/>
              </a:spcBef>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a:p>
        </p:txBody>
      </p:sp>
      <p:pic>
        <p:nvPicPr>
          <p:cNvPr id="8" name="Picture 7" descr="Puffy white clouds in deep blue sky"/>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0" y="2057400"/>
            <a:ext cx="1490472" cy="3886200"/>
          </a:xfrm>
          <a:prstGeom prst="rect">
            <a:avLst/>
          </a:prstGeom>
        </p:spPr>
      </p:pic>
      <p:pic>
        <p:nvPicPr>
          <p:cNvPr id="10" name="Picture 9" descr="Closeup of plant shoot"/>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6739128" y="2057400"/>
            <a:ext cx="2060767" cy="3886200"/>
          </a:xfrm>
          <a:prstGeom prst="rect">
            <a:avLst/>
          </a:prstGeom>
        </p:spPr>
      </p:pic>
      <p:pic>
        <p:nvPicPr>
          <p:cNvPr id="11" name="Picture 10" descr="Waves"/>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8909623" y="2057400"/>
            <a:ext cx="3282696" cy="3886200"/>
          </a:xfrm>
          <a:prstGeom prst="rect">
            <a:avLst/>
          </a:prstGeom>
        </p:spPr>
      </p:pic>
    </p:spTree>
    <p:extLst>
      <p:ext uri="{BB962C8B-B14F-4D97-AF65-F5344CB8AC3E}">
        <p14:creationId xmlns:p14="http://schemas.microsoft.com/office/powerpoint/2010/main" val="698731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6" name="Slide Number Placeholder 5"/>
          <p:cNvSpPr>
            <a:spLocks noGrp="1"/>
          </p:cNvSpPr>
          <p:nvPr>
            <p:ph type="sldNum" sz="quarter" idx="12"/>
          </p:nvPr>
        </p:nvSpPr>
        <p:spPr/>
        <p:txBody>
          <a:bodyPr/>
          <a:lstStyle/>
          <a:p>
            <a:fld id="{9CD8D479-8942-46E8-A226-A4E01F7A105C}" type="slidenum">
              <a:rPr/>
              <a:t>‹#›</a:t>
            </a:fld>
            <a:endParaRPr/>
          </a:p>
        </p:txBody>
      </p:sp>
      <p:sp>
        <p:nvSpPr>
          <p:cNvPr id="4" name="Date Placeholder 3"/>
          <p:cNvSpPr>
            <a:spLocks noGrp="1"/>
          </p:cNvSpPr>
          <p:nvPr>
            <p:ph type="dt" sz="half" idx="10"/>
          </p:nvPr>
        </p:nvSpPr>
        <p:spPr/>
        <p:txBody>
          <a:bodyPr/>
          <a:lstStyle/>
          <a:p>
            <a:fld id="{C9B55A74-0919-413E-865C-E0E8D1722ED7}" type="datetime1">
              <a:rPr lang="en-US" smtClean="0"/>
              <a:pPr/>
              <a:t>25-Feb-21</a:t>
            </a:fld>
            <a:endParaRPr lang="en-US" dirty="0"/>
          </a:p>
        </p:txBody>
      </p:sp>
      <p:sp>
        <p:nvSpPr>
          <p:cNvPr id="5" name="Footer Placeholder 4"/>
          <p:cNvSpPr>
            <a:spLocks noGrp="1"/>
          </p:cNvSpPr>
          <p:nvPr>
            <p:ph type="ftr" sz="quarter" idx="11"/>
          </p:nvPr>
        </p:nvSpPr>
        <p:spPr/>
        <p:txBody>
          <a:bodyPr/>
          <a:lstStyle>
            <a:lvl1pPr>
              <a:defRPr/>
            </a:lvl1pPr>
          </a:lstStyle>
          <a:p>
            <a:r>
              <a:rPr lang="en-US" dirty="0"/>
              <a:t>Add a footer</a:t>
            </a:r>
          </a:p>
        </p:txBody>
      </p:sp>
    </p:spTree>
    <p:extLst>
      <p:ext uri="{BB962C8B-B14F-4D97-AF65-F5344CB8AC3E}">
        <p14:creationId xmlns:p14="http://schemas.microsoft.com/office/powerpoint/2010/main" val="720709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190500"/>
            <a:ext cx="2057400" cy="5986463"/>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838200" y="190500"/>
            <a:ext cx="7734300" cy="598646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6" name="Slide Number Placeholder 5"/>
          <p:cNvSpPr>
            <a:spLocks noGrp="1"/>
          </p:cNvSpPr>
          <p:nvPr>
            <p:ph type="sldNum" sz="quarter" idx="12"/>
          </p:nvPr>
        </p:nvSpPr>
        <p:spPr/>
        <p:txBody>
          <a:bodyPr/>
          <a:lstStyle/>
          <a:p>
            <a:fld id="{9CD8D479-8942-46E8-A226-A4E01F7A105C}" type="slidenum">
              <a:rPr/>
              <a:t>‹#›</a:t>
            </a:fld>
            <a:endParaRPr/>
          </a:p>
        </p:txBody>
      </p:sp>
      <p:sp>
        <p:nvSpPr>
          <p:cNvPr id="4" name="Date Placeholder 3"/>
          <p:cNvSpPr>
            <a:spLocks noGrp="1"/>
          </p:cNvSpPr>
          <p:nvPr>
            <p:ph type="dt" sz="half" idx="10"/>
          </p:nvPr>
        </p:nvSpPr>
        <p:spPr/>
        <p:txBody>
          <a:bodyPr/>
          <a:lstStyle/>
          <a:p>
            <a:fld id="{25BFE46A-5893-4F80-829A-F37AF8AAC03B}" type="datetime1">
              <a:rPr lang="en-US" smtClean="0"/>
              <a:pPr/>
              <a:t>25-Feb-21</a:t>
            </a:fld>
            <a:endParaRPr lang="en-US" dirty="0"/>
          </a:p>
        </p:txBody>
      </p:sp>
      <p:sp>
        <p:nvSpPr>
          <p:cNvPr id="5" name="Footer Placeholder 4"/>
          <p:cNvSpPr>
            <a:spLocks noGrp="1"/>
          </p:cNvSpPr>
          <p:nvPr>
            <p:ph type="ftr" sz="quarter" idx="11"/>
          </p:nvPr>
        </p:nvSpPr>
        <p:spPr/>
        <p:txBody>
          <a:bodyPr/>
          <a:lstStyle>
            <a:lvl1pPr>
              <a:defRPr/>
            </a:lvl1pPr>
          </a:lstStyle>
          <a:p>
            <a:r>
              <a:rPr lang="en-US" dirty="0"/>
              <a:t>Add a footer</a:t>
            </a:r>
          </a:p>
        </p:txBody>
      </p:sp>
    </p:spTree>
    <p:extLst>
      <p:ext uri="{BB962C8B-B14F-4D97-AF65-F5344CB8AC3E}">
        <p14:creationId xmlns:p14="http://schemas.microsoft.com/office/powerpoint/2010/main" val="1021014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6" name="Slide Number Placeholder 5"/>
          <p:cNvSpPr>
            <a:spLocks noGrp="1"/>
          </p:cNvSpPr>
          <p:nvPr>
            <p:ph type="sldNum" sz="quarter" idx="12"/>
          </p:nvPr>
        </p:nvSpPr>
        <p:spPr/>
        <p:txBody>
          <a:bodyPr/>
          <a:lstStyle/>
          <a:p>
            <a:fld id="{9CD8D479-8942-46E8-A226-A4E01F7A105C}" type="slidenum">
              <a:rPr/>
              <a:t>‹#›</a:t>
            </a:fld>
            <a:endParaRPr/>
          </a:p>
        </p:txBody>
      </p:sp>
      <p:sp>
        <p:nvSpPr>
          <p:cNvPr id="4" name="Date Placeholder 3"/>
          <p:cNvSpPr>
            <a:spLocks noGrp="1"/>
          </p:cNvSpPr>
          <p:nvPr>
            <p:ph type="dt" sz="half" idx="10"/>
          </p:nvPr>
        </p:nvSpPr>
        <p:spPr/>
        <p:txBody>
          <a:bodyPr/>
          <a:lstStyle/>
          <a:p>
            <a:fld id="{6DD1B487-36FD-4CED-B07A-1A81FC6540B1}" type="datetime1">
              <a:rPr lang="en-US" smtClean="0"/>
              <a:pPr/>
              <a:t>25-Feb-21</a:t>
            </a:fld>
            <a:endParaRPr lang="en-US" dirty="0"/>
          </a:p>
        </p:txBody>
      </p:sp>
      <p:sp>
        <p:nvSpPr>
          <p:cNvPr id="5" name="Footer Placeholder 4"/>
          <p:cNvSpPr>
            <a:spLocks noGrp="1"/>
          </p:cNvSpPr>
          <p:nvPr>
            <p:ph type="ftr" sz="quarter" idx="11"/>
          </p:nvPr>
        </p:nvSpPr>
        <p:spPr/>
        <p:txBody>
          <a:bodyPr/>
          <a:lstStyle>
            <a:lvl1pPr>
              <a:defRPr/>
            </a:lvl1pPr>
          </a:lstStyle>
          <a:p>
            <a:r>
              <a:rPr lang="en-US" dirty="0"/>
              <a:t>Add a footer</a:t>
            </a:r>
          </a:p>
        </p:txBody>
      </p:sp>
    </p:spTree>
    <p:extLst>
      <p:ext uri="{BB962C8B-B14F-4D97-AF65-F5344CB8AC3E}">
        <p14:creationId xmlns:p14="http://schemas.microsoft.com/office/powerpoint/2010/main" val="3405116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Rectangle 7"/>
          <p:cNvSpPr/>
          <p:nvPr/>
        </p:nvSpPr>
        <p:spPr>
          <a:xfrm>
            <a:off x="1600199" y="2059146"/>
            <a:ext cx="7199696" cy="3886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1751777" y="2263913"/>
            <a:ext cx="6949440" cy="3143393"/>
          </a:xfrm>
        </p:spPr>
        <p:txBody>
          <a:bodyPr anchor="b"/>
          <a:lstStyle>
            <a:lvl1pPr>
              <a:defRPr sz="6000">
                <a:solidFill>
                  <a:schemeClr val="bg1"/>
                </a:solidFill>
              </a:defRPr>
            </a:lvl1pPr>
          </a:lstStyle>
          <a:p>
            <a:r>
              <a:rPr lang="en-US"/>
              <a:t>Click to edit Master title style</a:t>
            </a:r>
            <a:endParaRPr/>
          </a:p>
        </p:txBody>
      </p:sp>
      <p:sp>
        <p:nvSpPr>
          <p:cNvPr id="3" name="Text Placeholder 2"/>
          <p:cNvSpPr>
            <a:spLocks noGrp="1"/>
          </p:cNvSpPr>
          <p:nvPr>
            <p:ph type="body" idx="1"/>
          </p:nvPr>
        </p:nvSpPr>
        <p:spPr>
          <a:xfrm>
            <a:off x="1751777" y="5381893"/>
            <a:ext cx="6949440" cy="449523"/>
          </a:xfrm>
        </p:spPr>
        <p:txBody>
          <a:bodyPr/>
          <a:lstStyle>
            <a:lvl1pPr marL="0" indent="0">
              <a:spcBef>
                <a:spcPts val="0"/>
              </a:spcBef>
              <a:buNone/>
              <a:defRPr sz="2400">
                <a:solidFill>
                  <a:schemeClr val="bg1"/>
                </a:solidFill>
              </a:defRPr>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pic>
        <p:nvPicPr>
          <p:cNvPr id="11" name="Picture 10" descr="Closeup of green plants"/>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0" y="2059146"/>
            <a:ext cx="1490472" cy="3886200"/>
          </a:xfrm>
          <a:prstGeom prst="rect">
            <a:avLst/>
          </a:prstGeom>
        </p:spPr>
      </p:pic>
      <p:pic>
        <p:nvPicPr>
          <p:cNvPr id="9" name="Picture 8" descr="Waves"/>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8909623" y="2059146"/>
            <a:ext cx="3282696" cy="3886200"/>
          </a:xfrm>
          <a:prstGeom prst="rect">
            <a:avLst/>
          </a:prstGeom>
        </p:spPr>
      </p:pic>
    </p:spTree>
    <p:extLst>
      <p:ext uri="{BB962C8B-B14F-4D97-AF65-F5344CB8AC3E}">
        <p14:creationId xmlns:p14="http://schemas.microsoft.com/office/powerpoint/2010/main" val="1289894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3768">
          <p15:clr>
            <a:srgbClr val="FDE53C"/>
          </p15:clr>
        </p15:guide>
        <p15:guide id="2" orient="horz" pos="1296">
          <p15:clr>
            <a:srgbClr val="FDE53C"/>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409700" y="1556281"/>
            <a:ext cx="4610099" cy="4620682"/>
          </a:xfrm>
        </p:spPr>
        <p:txBody>
          <a:bodyPr/>
          <a:lstStyle>
            <a:lvl1pPr>
              <a:defRPr sz="22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Content Placeholder 3"/>
          <p:cNvSpPr>
            <a:spLocks noGrp="1"/>
          </p:cNvSpPr>
          <p:nvPr>
            <p:ph sz="half" idx="2"/>
          </p:nvPr>
        </p:nvSpPr>
        <p:spPr>
          <a:xfrm>
            <a:off x="6172200" y="1556281"/>
            <a:ext cx="4609775" cy="4620682"/>
          </a:xfrm>
        </p:spPr>
        <p:txBody>
          <a:bodyPr/>
          <a:lstStyle>
            <a:lvl1pPr>
              <a:defRPr sz="22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7" name="Slide Number Placeholder 6"/>
          <p:cNvSpPr>
            <a:spLocks noGrp="1"/>
          </p:cNvSpPr>
          <p:nvPr>
            <p:ph type="sldNum" sz="quarter" idx="12"/>
          </p:nvPr>
        </p:nvSpPr>
        <p:spPr/>
        <p:txBody>
          <a:bodyPr/>
          <a:lstStyle/>
          <a:p>
            <a:fld id="{9CD8D479-8942-46E8-A226-A4E01F7A105C}" type="slidenum">
              <a:rPr/>
              <a:t>‹#›</a:t>
            </a:fld>
            <a:endParaRPr/>
          </a:p>
        </p:txBody>
      </p:sp>
      <p:sp>
        <p:nvSpPr>
          <p:cNvPr id="5" name="Date Placeholder 4"/>
          <p:cNvSpPr>
            <a:spLocks noGrp="1"/>
          </p:cNvSpPr>
          <p:nvPr>
            <p:ph type="dt" sz="half" idx="10"/>
          </p:nvPr>
        </p:nvSpPr>
        <p:spPr/>
        <p:txBody>
          <a:bodyPr/>
          <a:lstStyle/>
          <a:p>
            <a:fld id="{93A66BA0-BF77-43AC-894A-20AD8220B887}" type="datetime1">
              <a:rPr lang="en-US" smtClean="0"/>
              <a:pPr/>
              <a:t>25-Feb-21</a:t>
            </a:fld>
            <a:endParaRPr lang="en-US" dirty="0"/>
          </a:p>
        </p:txBody>
      </p:sp>
      <p:sp>
        <p:nvSpPr>
          <p:cNvPr id="6" name="Footer Placeholder 5"/>
          <p:cNvSpPr>
            <a:spLocks noGrp="1"/>
          </p:cNvSpPr>
          <p:nvPr>
            <p:ph type="ftr" sz="quarter" idx="11"/>
          </p:nvPr>
        </p:nvSpPr>
        <p:spPr/>
        <p:txBody>
          <a:bodyPr/>
          <a:lstStyle>
            <a:lvl1pPr>
              <a:defRPr/>
            </a:lvl1pPr>
          </a:lstStyle>
          <a:p>
            <a:r>
              <a:rPr lang="en-US" dirty="0"/>
              <a:t>Add a footer</a:t>
            </a:r>
          </a:p>
        </p:txBody>
      </p:sp>
    </p:spTree>
    <p:extLst>
      <p:ext uri="{BB962C8B-B14F-4D97-AF65-F5344CB8AC3E}">
        <p14:creationId xmlns:p14="http://schemas.microsoft.com/office/powerpoint/2010/main" val="2781687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Text Placeholder 2"/>
          <p:cNvSpPr>
            <a:spLocks noGrp="1"/>
          </p:cNvSpPr>
          <p:nvPr>
            <p:ph type="body" idx="1"/>
          </p:nvPr>
        </p:nvSpPr>
        <p:spPr>
          <a:xfrm>
            <a:off x="1409699" y="1554480"/>
            <a:ext cx="4608576" cy="823912"/>
          </a:xfrm>
        </p:spPr>
        <p:txBody>
          <a:bodyPr anchor="b">
            <a:normAutofit/>
          </a:bodyPr>
          <a:lstStyle>
            <a:lvl1pPr marL="0" indent="0">
              <a:spcBef>
                <a:spcPts val="0"/>
              </a:spcBef>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409699" y="2434147"/>
            <a:ext cx="4608576" cy="3811271"/>
          </a:xfrm>
        </p:spPr>
        <p:txBody>
          <a:bodyPr/>
          <a:lstStyle>
            <a:lvl1pPr>
              <a:defRPr sz="22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Text Placeholder 4"/>
          <p:cNvSpPr>
            <a:spLocks noGrp="1"/>
          </p:cNvSpPr>
          <p:nvPr>
            <p:ph type="body" sz="quarter" idx="3"/>
          </p:nvPr>
        </p:nvSpPr>
        <p:spPr>
          <a:xfrm>
            <a:off x="6172200" y="1554480"/>
            <a:ext cx="4610100" cy="823912"/>
          </a:xfrm>
        </p:spPr>
        <p:txBody>
          <a:bodyPr anchor="b">
            <a:normAutofit/>
          </a:bodyPr>
          <a:lstStyle>
            <a:lvl1pPr marL="0" indent="0">
              <a:spcBef>
                <a:spcPts val="0"/>
              </a:spcBef>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434147"/>
            <a:ext cx="4610100" cy="3811271"/>
          </a:xfrm>
        </p:spPr>
        <p:txBody>
          <a:bodyPr/>
          <a:lstStyle>
            <a:lvl1pPr>
              <a:defRPr sz="22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9" name="Slide Number Placeholder 8"/>
          <p:cNvSpPr>
            <a:spLocks noGrp="1"/>
          </p:cNvSpPr>
          <p:nvPr>
            <p:ph type="sldNum" sz="quarter" idx="12"/>
          </p:nvPr>
        </p:nvSpPr>
        <p:spPr/>
        <p:txBody>
          <a:bodyPr/>
          <a:lstStyle/>
          <a:p>
            <a:fld id="{9CD8D479-8942-46E8-A226-A4E01F7A105C}" type="slidenum">
              <a:rPr/>
              <a:t>‹#›</a:t>
            </a:fld>
            <a:endParaRPr dirty="0"/>
          </a:p>
        </p:txBody>
      </p:sp>
      <p:sp>
        <p:nvSpPr>
          <p:cNvPr id="7" name="Date Placeholder 6"/>
          <p:cNvSpPr>
            <a:spLocks noGrp="1"/>
          </p:cNvSpPr>
          <p:nvPr>
            <p:ph type="dt" sz="half" idx="10"/>
          </p:nvPr>
        </p:nvSpPr>
        <p:spPr/>
        <p:txBody>
          <a:bodyPr/>
          <a:lstStyle/>
          <a:p>
            <a:fld id="{94C81B4D-F060-418E-A958-B2BDC1A258F8}" type="datetime1">
              <a:rPr lang="en-US" smtClean="0"/>
              <a:pPr/>
              <a:t>25-Feb-21</a:t>
            </a:fld>
            <a:endParaRPr lang="en-US" dirty="0"/>
          </a:p>
        </p:txBody>
      </p:sp>
      <p:sp>
        <p:nvSpPr>
          <p:cNvPr id="8" name="Footer Placeholder 7"/>
          <p:cNvSpPr>
            <a:spLocks noGrp="1"/>
          </p:cNvSpPr>
          <p:nvPr>
            <p:ph type="ftr" sz="quarter" idx="11"/>
          </p:nvPr>
        </p:nvSpPr>
        <p:spPr/>
        <p:txBody>
          <a:bodyPr/>
          <a:lstStyle>
            <a:lvl1pPr>
              <a:defRPr/>
            </a:lvl1pPr>
          </a:lstStyle>
          <a:p>
            <a:r>
              <a:rPr lang="en-US" dirty="0"/>
              <a:t>Add a footer</a:t>
            </a:r>
          </a:p>
        </p:txBody>
      </p:sp>
    </p:spTree>
    <p:extLst>
      <p:ext uri="{BB962C8B-B14F-4D97-AF65-F5344CB8AC3E}">
        <p14:creationId xmlns:p14="http://schemas.microsoft.com/office/powerpoint/2010/main" val="2827180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5" name="Slide Number Placeholder 4"/>
          <p:cNvSpPr>
            <a:spLocks noGrp="1"/>
          </p:cNvSpPr>
          <p:nvPr>
            <p:ph type="sldNum" sz="quarter" idx="12"/>
          </p:nvPr>
        </p:nvSpPr>
        <p:spPr/>
        <p:txBody>
          <a:bodyPr/>
          <a:lstStyle/>
          <a:p>
            <a:fld id="{9CD8D479-8942-46E8-A226-A4E01F7A105C}" type="slidenum">
              <a:rPr/>
              <a:t>‹#›</a:t>
            </a:fld>
            <a:endParaRPr/>
          </a:p>
        </p:txBody>
      </p:sp>
      <p:sp>
        <p:nvSpPr>
          <p:cNvPr id="3" name="Date Placeholder 2"/>
          <p:cNvSpPr>
            <a:spLocks noGrp="1"/>
          </p:cNvSpPr>
          <p:nvPr>
            <p:ph type="dt" sz="half" idx="10"/>
          </p:nvPr>
        </p:nvSpPr>
        <p:spPr/>
        <p:txBody>
          <a:bodyPr/>
          <a:lstStyle/>
          <a:p>
            <a:fld id="{9386AC23-C97B-41FB-9B89-C7FE0FB631CA}" type="datetime1">
              <a:rPr lang="en-US" smtClean="0"/>
              <a:pPr/>
              <a:t>25-Feb-21</a:t>
            </a:fld>
            <a:endParaRPr lang="en-US" dirty="0"/>
          </a:p>
        </p:txBody>
      </p:sp>
      <p:sp>
        <p:nvSpPr>
          <p:cNvPr id="4" name="Footer Placeholder 3"/>
          <p:cNvSpPr>
            <a:spLocks noGrp="1"/>
          </p:cNvSpPr>
          <p:nvPr>
            <p:ph type="ftr" sz="quarter" idx="11"/>
          </p:nvPr>
        </p:nvSpPr>
        <p:spPr/>
        <p:txBody>
          <a:bodyPr/>
          <a:lstStyle>
            <a:lvl1pPr>
              <a:defRPr/>
            </a:lvl1pPr>
          </a:lstStyle>
          <a:p>
            <a:r>
              <a:rPr lang="en-US" dirty="0"/>
              <a:t>Add a footer</a:t>
            </a:r>
          </a:p>
        </p:txBody>
      </p:sp>
    </p:spTree>
    <p:extLst>
      <p:ext uri="{BB962C8B-B14F-4D97-AF65-F5344CB8AC3E}">
        <p14:creationId xmlns:p14="http://schemas.microsoft.com/office/powerpoint/2010/main" val="2465877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CD8D479-8942-46E8-A226-A4E01F7A105C}" type="slidenum">
              <a:rPr/>
              <a:t>‹#›</a:t>
            </a:fld>
            <a:endParaRPr/>
          </a:p>
        </p:txBody>
      </p:sp>
      <p:sp>
        <p:nvSpPr>
          <p:cNvPr id="2" name="Date Placeholder 1"/>
          <p:cNvSpPr>
            <a:spLocks noGrp="1"/>
          </p:cNvSpPr>
          <p:nvPr>
            <p:ph type="dt" sz="half" idx="10"/>
          </p:nvPr>
        </p:nvSpPr>
        <p:spPr/>
        <p:txBody>
          <a:bodyPr/>
          <a:lstStyle/>
          <a:p>
            <a:fld id="{C81B9673-AC7F-4F1F-84E4-F0E5EAAE106D}" type="datetime1">
              <a:rPr lang="en-US" smtClean="0"/>
              <a:pPr/>
              <a:t>25-Feb-21</a:t>
            </a:fld>
            <a:endParaRPr lang="en-US" dirty="0"/>
          </a:p>
        </p:txBody>
      </p:sp>
      <p:sp>
        <p:nvSpPr>
          <p:cNvPr id="3" name="Footer Placeholder 2"/>
          <p:cNvSpPr>
            <a:spLocks noGrp="1"/>
          </p:cNvSpPr>
          <p:nvPr>
            <p:ph type="ftr" sz="quarter" idx="11"/>
          </p:nvPr>
        </p:nvSpPr>
        <p:spPr/>
        <p:txBody>
          <a:bodyPr/>
          <a:lstStyle>
            <a:lvl1pPr>
              <a:defRPr/>
            </a:lvl1pPr>
          </a:lstStyle>
          <a:p>
            <a:r>
              <a:rPr lang="en-US" dirty="0"/>
              <a:t>Add a footer</a:t>
            </a:r>
          </a:p>
        </p:txBody>
      </p:sp>
    </p:spTree>
    <p:extLst>
      <p:ext uri="{BB962C8B-B14F-4D97-AF65-F5344CB8AC3E}">
        <p14:creationId xmlns:p14="http://schemas.microsoft.com/office/powerpoint/2010/main" val="1107393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82434" y="919616"/>
            <a:ext cx="4155622" cy="2532888"/>
          </a:xfrm>
        </p:spPr>
        <p:txBody>
          <a:bodyPr anchor="b"/>
          <a:lstStyle>
            <a:lvl1pPr>
              <a:defRPr sz="3200"/>
            </a:lvl1pPr>
          </a:lstStyle>
          <a:p>
            <a:r>
              <a:rPr lang="en-US"/>
              <a:t>Click to edit Master title style</a:t>
            </a:r>
            <a:endParaRPr/>
          </a:p>
        </p:txBody>
      </p:sp>
      <p:sp>
        <p:nvSpPr>
          <p:cNvPr id="3" name="Content Placeholder 2"/>
          <p:cNvSpPr>
            <a:spLocks noGrp="1"/>
          </p:cNvSpPr>
          <p:nvPr>
            <p:ph idx="1"/>
          </p:nvPr>
        </p:nvSpPr>
        <p:spPr>
          <a:xfrm>
            <a:off x="1409699" y="915923"/>
            <a:ext cx="5216979" cy="5065776"/>
          </a:xfrm>
        </p:spPr>
        <p:txBody>
          <a:bodyPr/>
          <a:lstStyle>
            <a:lvl1pPr>
              <a:defRPr sz="22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Text Placeholder 3"/>
          <p:cNvSpPr>
            <a:spLocks noGrp="1"/>
          </p:cNvSpPr>
          <p:nvPr>
            <p:ph type="body" sz="half" idx="2"/>
          </p:nvPr>
        </p:nvSpPr>
        <p:spPr>
          <a:xfrm>
            <a:off x="6682434" y="3502152"/>
            <a:ext cx="4155622" cy="2479548"/>
          </a:xfrm>
        </p:spPr>
        <p:txBody>
          <a:bodyPr>
            <a:normAutofit/>
          </a:bodyPr>
          <a:lstStyle>
            <a:lvl1pPr marL="0" indent="0">
              <a:spcBef>
                <a:spcPts val="9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Slide Number Placeholder 6"/>
          <p:cNvSpPr>
            <a:spLocks noGrp="1"/>
          </p:cNvSpPr>
          <p:nvPr>
            <p:ph type="sldNum" sz="quarter" idx="12"/>
          </p:nvPr>
        </p:nvSpPr>
        <p:spPr/>
        <p:txBody>
          <a:bodyPr/>
          <a:lstStyle/>
          <a:p>
            <a:fld id="{9CD8D479-8942-46E8-A226-A4E01F7A105C}" type="slidenum">
              <a:rPr/>
              <a:t>‹#›</a:t>
            </a:fld>
            <a:endParaRPr/>
          </a:p>
        </p:txBody>
      </p:sp>
      <p:sp>
        <p:nvSpPr>
          <p:cNvPr id="5" name="Date Placeholder 4"/>
          <p:cNvSpPr>
            <a:spLocks noGrp="1"/>
          </p:cNvSpPr>
          <p:nvPr>
            <p:ph type="dt" sz="half" idx="10"/>
          </p:nvPr>
        </p:nvSpPr>
        <p:spPr/>
        <p:txBody>
          <a:bodyPr/>
          <a:lstStyle/>
          <a:p>
            <a:fld id="{BA2A3310-D664-4933-9402-AB5DB0887727}" type="datetime1">
              <a:rPr lang="en-US" smtClean="0"/>
              <a:pPr/>
              <a:t>25-Feb-21</a:t>
            </a:fld>
            <a:endParaRPr lang="en-US" dirty="0"/>
          </a:p>
        </p:txBody>
      </p:sp>
      <p:sp>
        <p:nvSpPr>
          <p:cNvPr id="6" name="Footer Placeholder 5"/>
          <p:cNvSpPr>
            <a:spLocks noGrp="1"/>
          </p:cNvSpPr>
          <p:nvPr>
            <p:ph type="ftr" sz="quarter" idx="11"/>
          </p:nvPr>
        </p:nvSpPr>
        <p:spPr/>
        <p:txBody>
          <a:bodyPr/>
          <a:lstStyle>
            <a:lvl1pPr>
              <a:defRPr/>
            </a:lvl1pPr>
          </a:lstStyle>
          <a:p>
            <a:r>
              <a:rPr lang="en-US" dirty="0"/>
              <a:t>Add a footer</a:t>
            </a:r>
          </a:p>
        </p:txBody>
      </p:sp>
    </p:spTree>
    <p:extLst>
      <p:ext uri="{BB962C8B-B14F-4D97-AF65-F5344CB8AC3E}">
        <p14:creationId xmlns:p14="http://schemas.microsoft.com/office/powerpoint/2010/main" val="3023549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82435" y="919616"/>
            <a:ext cx="4155622" cy="2532888"/>
          </a:xfrm>
        </p:spPr>
        <p:txBody>
          <a:bodyPr anchor="b"/>
          <a:lstStyle>
            <a:lvl1pPr>
              <a:defRPr sz="3200"/>
            </a:lvl1pPr>
          </a:lstStyle>
          <a:p>
            <a:r>
              <a:rPr lang="en-US"/>
              <a:t>Click to edit Master title style</a:t>
            </a:r>
            <a:endParaRPr dirty="0"/>
          </a:p>
        </p:txBody>
      </p:sp>
      <p:sp>
        <p:nvSpPr>
          <p:cNvPr id="3" name="Picture Placeholder 2" descr="An empty placeholder to add an image. Click on the placeholder and select the image that you wish to add"/>
          <p:cNvSpPr>
            <a:spLocks noGrp="1"/>
          </p:cNvSpPr>
          <p:nvPr>
            <p:ph type="pic" idx="1"/>
          </p:nvPr>
        </p:nvSpPr>
        <p:spPr>
          <a:xfrm>
            <a:off x="0" y="915923"/>
            <a:ext cx="6626677" cy="5065776"/>
          </a:xfrm>
        </p:spPr>
        <p:txBody>
          <a:bodyPr tIns="1371600">
            <a:normAutofit/>
          </a:bodyPr>
          <a:lstStyle>
            <a:lvl1pPr marL="0" indent="0" algn="ctr">
              <a:spcBef>
                <a:spcPts val="0"/>
              </a:spcBef>
              <a:buNone/>
              <a:defRPr sz="2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6682435" y="3502152"/>
            <a:ext cx="4155622" cy="2479547"/>
          </a:xfrm>
        </p:spPr>
        <p:txBody>
          <a:bodyPr>
            <a:normAutofit/>
          </a:bodyPr>
          <a:lstStyle>
            <a:lvl1pPr marL="0" indent="0">
              <a:spcBef>
                <a:spcPts val="9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Slide Number Placeholder 6"/>
          <p:cNvSpPr>
            <a:spLocks noGrp="1"/>
          </p:cNvSpPr>
          <p:nvPr>
            <p:ph type="sldNum" sz="quarter" idx="12"/>
          </p:nvPr>
        </p:nvSpPr>
        <p:spPr/>
        <p:txBody>
          <a:bodyPr/>
          <a:lstStyle/>
          <a:p>
            <a:fld id="{9CD8D479-8942-46E8-A226-A4E01F7A105C}" type="slidenum">
              <a:rPr/>
              <a:t>‹#›</a:t>
            </a:fld>
            <a:endParaRPr/>
          </a:p>
        </p:txBody>
      </p:sp>
      <p:sp>
        <p:nvSpPr>
          <p:cNvPr id="5" name="Date Placeholder 4"/>
          <p:cNvSpPr>
            <a:spLocks noGrp="1"/>
          </p:cNvSpPr>
          <p:nvPr>
            <p:ph type="dt" sz="half" idx="10"/>
          </p:nvPr>
        </p:nvSpPr>
        <p:spPr/>
        <p:txBody>
          <a:bodyPr/>
          <a:lstStyle/>
          <a:p>
            <a:fld id="{E1447A63-5E3D-469C-A0D1-119323F4F95E}" type="datetime1">
              <a:rPr lang="en-US" smtClean="0"/>
              <a:pPr/>
              <a:t>25-Feb-21</a:t>
            </a:fld>
            <a:endParaRPr lang="en-US" dirty="0"/>
          </a:p>
        </p:txBody>
      </p:sp>
      <p:sp>
        <p:nvSpPr>
          <p:cNvPr id="6" name="Footer Placeholder 5"/>
          <p:cNvSpPr>
            <a:spLocks noGrp="1"/>
          </p:cNvSpPr>
          <p:nvPr>
            <p:ph type="ftr" sz="quarter" idx="11"/>
          </p:nvPr>
        </p:nvSpPr>
        <p:spPr/>
        <p:txBody>
          <a:bodyPr/>
          <a:lstStyle>
            <a:lvl1pPr>
              <a:defRPr/>
            </a:lvl1pPr>
          </a:lstStyle>
          <a:p>
            <a:r>
              <a:rPr lang="en-US" dirty="0"/>
              <a:t>Add a footer</a:t>
            </a:r>
          </a:p>
        </p:txBody>
      </p:sp>
    </p:spTree>
    <p:extLst>
      <p:ext uri="{BB962C8B-B14F-4D97-AF65-F5344CB8AC3E}">
        <p14:creationId xmlns:p14="http://schemas.microsoft.com/office/powerpoint/2010/main" val="216422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userDrawn="1"/>
        </p:nvSpPr>
        <p:spPr>
          <a:xfrm>
            <a:off x="0" y="6629400"/>
            <a:ext cx="1499616" cy="228600"/>
          </a:xfrm>
          <a:prstGeom prst="rect">
            <a:avLst/>
          </a:prstGeom>
          <a:gradFill>
            <a:gsLst>
              <a:gs pos="0">
                <a:schemeClr val="accent1">
                  <a:lumMod val="15000"/>
                  <a:lumOff val="85000"/>
                </a:schemeClr>
              </a:gs>
              <a:gs pos="100000">
                <a:schemeClr val="accent1">
                  <a:lumMod val="15000"/>
                  <a:lumOff val="8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1609344" y="6629400"/>
            <a:ext cx="10582656" cy="228600"/>
          </a:xfrm>
          <a:prstGeom prst="rect">
            <a:avLst/>
          </a:prstGeom>
          <a:gradFill>
            <a:gsLst>
              <a:gs pos="0">
                <a:schemeClr val="accent1">
                  <a:lumMod val="35000"/>
                  <a:lumOff val="65000"/>
                </a:schemeClr>
              </a:gs>
              <a:gs pos="100000">
                <a:schemeClr val="accent1">
                  <a:lumMod val="35000"/>
                  <a:lumOff val="6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chemeClr val="accent1">
                  <a:lumMod val="75000"/>
                </a:schemeClr>
              </a:solidFill>
            </a:endParaRPr>
          </a:p>
        </p:txBody>
      </p:sp>
      <p:sp>
        <p:nvSpPr>
          <p:cNvPr id="2" name="Title Placeholder 1"/>
          <p:cNvSpPr>
            <a:spLocks noGrp="1"/>
          </p:cNvSpPr>
          <p:nvPr>
            <p:ph type="title"/>
          </p:nvPr>
        </p:nvSpPr>
        <p:spPr>
          <a:xfrm>
            <a:off x="1410026" y="276087"/>
            <a:ext cx="9371949" cy="1183566"/>
          </a:xfrm>
          <a:prstGeom prst="rect">
            <a:avLst/>
          </a:prstGeom>
        </p:spPr>
        <p:txBody>
          <a:bodyPr vert="horz" lIns="91440" tIns="45720" rIns="91440" bIns="45720" rtlCol="0" anchor="b">
            <a:normAutofit/>
          </a:bodyPr>
          <a:lstStyle/>
          <a:p>
            <a:r>
              <a:rPr lang="en-US"/>
              <a:t>Click to edit Master title style</a:t>
            </a:r>
            <a:endParaRPr dirty="0"/>
          </a:p>
        </p:txBody>
      </p:sp>
      <p:sp>
        <p:nvSpPr>
          <p:cNvPr id="3" name="Text Placeholder 2"/>
          <p:cNvSpPr>
            <a:spLocks noGrp="1"/>
          </p:cNvSpPr>
          <p:nvPr>
            <p:ph type="body" idx="1"/>
          </p:nvPr>
        </p:nvSpPr>
        <p:spPr>
          <a:xfrm>
            <a:off x="1410027" y="1566001"/>
            <a:ext cx="9371948" cy="4620682"/>
          </a:xfrm>
          <a:prstGeom prst="rect">
            <a:avLst/>
          </a:prstGeom>
        </p:spPr>
        <p:txBody>
          <a:bodyPr vert="horz" lIns="91440" tIns="45720" rIns="91440" bIns="45720" rtlCol="0">
            <a:normAutofit/>
          </a:bodyPr>
          <a:lstStyle/>
          <a:p>
            <a:pPr lvl="0"/>
            <a:r>
              <a:rPr lang="en-US" dirty="0"/>
              <a:t>E</a:t>
            </a:r>
            <a:r>
              <a:rPr dirty="0"/>
              <a:t>dit Master text styles</a:t>
            </a:r>
          </a:p>
          <a:p>
            <a:pPr lvl="1"/>
            <a:r>
              <a:rPr dirty="0"/>
              <a:t>Second level</a:t>
            </a:r>
          </a:p>
          <a:p>
            <a:pPr lvl="2"/>
            <a:r>
              <a:rPr dirty="0"/>
              <a:t>Third level</a:t>
            </a:r>
          </a:p>
          <a:p>
            <a:pPr lvl="3"/>
            <a:r>
              <a:rPr dirty="0"/>
              <a:t>Fourth level</a:t>
            </a:r>
          </a:p>
          <a:p>
            <a:pPr lvl="4"/>
            <a:r>
              <a:rPr dirty="0"/>
              <a:t>Fifth level</a:t>
            </a:r>
          </a:p>
        </p:txBody>
      </p:sp>
      <p:sp>
        <p:nvSpPr>
          <p:cNvPr id="6" name="Slide Number Placeholder 5"/>
          <p:cNvSpPr>
            <a:spLocks noGrp="1"/>
          </p:cNvSpPr>
          <p:nvPr>
            <p:ph type="sldNum" sz="quarter" idx="4"/>
          </p:nvPr>
        </p:nvSpPr>
        <p:spPr>
          <a:xfrm>
            <a:off x="0" y="6629400"/>
            <a:ext cx="410402" cy="228600"/>
          </a:xfrm>
          <a:prstGeom prst="rect">
            <a:avLst/>
          </a:prstGeom>
        </p:spPr>
        <p:txBody>
          <a:bodyPr vert="horz" lIns="91440" tIns="45720" rIns="91440" bIns="45720" rtlCol="0" anchor="ctr"/>
          <a:lstStyle>
            <a:lvl1pPr algn="r">
              <a:defRPr sz="1100">
                <a:solidFill>
                  <a:schemeClr val="accent1">
                    <a:lumMod val="50000"/>
                  </a:schemeClr>
                </a:solidFill>
              </a:defRPr>
            </a:lvl1pPr>
          </a:lstStyle>
          <a:p>
            <a:fld id="{9CD8D479-8942-46E8-A226-A4E01F7A105C}" type="slidenum">
              <a:rPr lang="en-US" smtClean="0"/>
              <a:pPr/>
              <a:t>‹#›</a:t>
            </a:fld>
            <a:endParaRPr lang="en-US" dirty="0"/>
          </a:p>
        </p:txBody>
      </p:sp>
      <p:sp>
        <p:nvSpPr>
          <p:cNvPr id="4" name="Date Placeholder 3"/>
          <p:cNvSpPr>
            <a:spLocks noGrp="1"/>
          </p:cNvSpPr>
          <p:nvPr>
            <p:ph type="dt" sz="half" idx="2"/>
          </p:nvPr>
        </p:nvSpPr>
        <p:spPr>
          <a:xfrm>
            <a:off x="453403" y="6629400"/>
            <a:ext cx="1000662" cy="228600"/>
          </a:xfrm>
          <a:prstGeom prst="rect">
            <a:avLst/>
          </a:prstGeom>
        </p:spPr>
        <p:txBody>
          <a:bodyPr vert="horz" lIns="91440" tIns="45720" rIns="91440" bIns="45720" rtlCol="0" anchor="ctr"/>
          <a:lstStyle>
            <a:lvl1pPr algn="r">
              <a:defRPr sz="1100">
                <a:solidFill>
                  <a:schemeClr val="accent1">
                    <a:lumMod val="50000"/>
                  </a:schemeClr>
                </a:solidFill>
              </a:defRPr>
            </a:lvl1pPr>
          </a:lstStyle>
          <a:p>
            <a:fld id="{1E56E745-E731-42F7-BC46-83DD513FC98F}" type="datetime1">
              <a:rPr lang="en-US" smtClean="0"/>
              <a:pPr/>
              <a:t>25-Feb-21</a:t>
            </a:fld>
            <a:endParaRPr lang="en-US" dirty="0"/>
          </a:p>
        </p:txBody>
      </p:sp>
      <p:sp>
        <p:nvSpPr>
          <p:cNvPr id="5" name="Footer Placeholder 4"/>
          <p:cNvSpPr>
            <a:spLocks noGrp="1"/>
          </p:cNvSpPr>
          <p:nvPr>
            <p:ph type="ftr" sz="quarter" idx="3"/>
          </p:nvPr>
        </p:nvSpPr>
        <p:spPr>
          <a:xfrm>
            <a:off x="1637716" y="6629400"/>
            <a:ext cx="9144259" cy="228600"/>
          </a:xfrm>
          <a:prstGeom prst="rect">
            <a:avLst/>
          </a:prstGeom>
        </p:spPr>
        <p:txBody>
          <a:bodyPr vert="horz" lIns="91440" tIns="45720" rIns="91440" bIns="45720" rtlCol="0" anchor="ctr"/>
          <a:lstStyle>
            <a:lvl1pPr algn="l">
              <a:defRPr sz="1100">
                <a:solidFill>
                  <a:schemeClr val="accent1">
                    <a:lumMod val="50000"/>
                  </a:schemeClr>
                </a:solidFill>
              </a:defRPr>
            </a:lvl1pPr>
          </a:lstStyle>
          <a:p>
            <a:r>
              <a:rPr lang="en-US"/>
              <a:t>Add a footer</a:t>
            </a:r>
            <a:endParaRPr lang="en-US" dirty="0"/>
          </a:p>
        </p:txBody>
      </p:sp>
    </p:spTree>
    <p:extLst>
      <p:ext uri="{BB962C8B-B14F-4D97-AF65-F5344CB8AC3E}">
        <p14:creationId xmlns:p14="http://schemas.microsoft.com/office/powerpoint/2010/main" val="28660464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l" defTabSz="914400" rtl="0" eaLnBrk="1" latinLnBrk="0" hangingPunct="1">
        <a:spcBef>
          <a:spcPct val="0"/>
        </a:spcBef>
        <a:buNone/>
        <a:defRPr sz="3400" kern="1200">
          <a:solidFill>
            <a:schemeClr val="accent1">
              <a:lumMod val="75000"/>
            </a:schemeClr>
          </a:solidFill>
          <a:latin typeface="+mj-lt"/>
          <a:ea typeface="+mj-ea"/>
          <a:cs typeface="+mj-cs"/>
        </a:defRPr>
      </a:lvl1pPr>
    </p:titleStyle>
    <p:bodyStyle>
      <a:lvl1pPr marL="210312" indent="-210312" algn="l" defTabSz="914400" rtl="0" eaLnBrk="1" latinLnBrk="0" hangingPunct="1">
        <a:lnSpc>
          <a:spcPct val="90000"/>
        </a:lnSpc>
        <a:spcBef>
          <a:spcPts val="1100"/>
        </a:spcBef>
        <a:buFont typeface="Arial" panose="020B0604020202020204" pitchFamily="34" charset="0"/>
        <a:buChar char="•"/>
        <a:defRPr sz="2200" kern="1200">
          <a:solidFill>
            <a:schemeClr val="tx1"/>
          </a:solidFill>
          <a:latin typeface="+mn-lt"/>
          <a:ea typeface="+mn-ea"/>
          <a:cs typeface="+mn-cs"/>
        </a:defRPr>
      </a:lvl1pPr>
      <a:lvl2pPr marL="438912" indent="-155448" algn="l" defTabSz="914400" rtl="0" eaLnBrk="1" latinLnBrk="0" hangingPunct="1">
        <a:lnSpc>
          <a:spcPct val="90000"/>
        </a:lnSpc>
        <a:spcBef>
          <a:spcPts val="400"/>
        </a:spcBef>
        <a:buFont typeface="Arial" panose="020B0604020202020204" pitchFamily="34" charset="0"/>
        <a:buChar char="•"/>
        <a:defRPr sz="1800" kern="1200">
          <a:solidFill>
            <a:schemeClr val="tx1"/>
          </a:solidFill>
          <a:latin typeface="+mn-lt"/>
          <a:ea typeface="+mn-ea"/>
          <a:cs typeface="+mn-cs"/>
        </a:defRPr>
      </a:lvl2pPr>
      <a:lvl3pPr marL="6766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3pPr>
      <a:lvl4pPr marL="9052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4pPr>
      <a:lvl5pPr marL="11338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5pPr>
      <a:lvl6pPr marL="13624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6pPr>
      <a:lvl7pPr marL="15910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7pPr>
      <a:lvl8pPr marL="18196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8pPr>
      <a:lvl9pPr marL="20482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mailto:fgounder@ipu.ac.nz" TargetMode="External"/><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hyperlink" Target="farzanagounder.com"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69275" y="0"/>
            <a:ext cx="4846320" cy="3038168"/>
          </a:xfrm>
        </p:spPr>
        <p:txBody>
          <a:bodyPr>
            <a:normAutofit fontScale="90000"/>
          </a:bodyPr>
          <a:lstStyle/>
          <a:p>
            <a:r>
              <a:rPr lang="en-US" dirty="0" smtClean="0"/>
              <a:t>The women in the indentured abolition discourse of </a:t>
            </a:r>
            <a:r>
              <a:rPr lang="en-US" dirty="0"/>
              <a:t>C. F. Andrews</a:t>
            </a:r>
          </a:p>
        </p:txBody>
      </p:sp>
      <p:sp>
        <p:nvSpPr>
          <p:cNvPr id="3" name="Subtitle 2"/>
          <p:cNvSpPr>
            <a:spLocks noGrp="1"/>
          </p:cNvSpPr>
          <p:nvPr>
            <p:ph type="subTitle" idx="1"/>
          </p:nvPr>
        </p:nvSpPr>
        <p:spPr>
          <a:xfrm>
            <a:off x="1669275" y="3483033"/>
            <a:ext cx="4846320" cy="1986742"/>
          </a:xfrm>
        </p:spPr>
        <p:txBody>
          <a:bodyPr>
            <a:normAutofit fontScale="92500" lnSpcReduction="10000"/>
          </a:bodyPr>
          <a:lstStyle/>
          <a:p>
            <a:r>
              <a:rPr lang="en-US" dirty="0"/>
              <a:t>Farzana </a:t>
            </a:r>
            <a:r>
              <a:rPr lang="en-US" dirty="0" smtClean="0"/>
              <a:t>Gounder</a:t>
            </a:r>
          </a:p>
          <a:p>
            <a:r>
              <a:rPr lang="en-US" dirty="0" smtClean="0"/>
              <a:t>Deputy Head of School (Research)</a:t>
            </a:r>
            <a:endParaRPr lang="en-US" dirty="0"/>
          </a:p>
          <a:p>
            <a:r>
              <a:rPr lang="en-US" dirty="0"/>
              <a:t>IPU New Zealand Tertiary Institute, New </a:t>
            </a:r>
            <a:r>
              <a:rPr lang="en-US" dirty="0" smtClean="0"/>
              <a:t>Zealand</a:t>
            </a:r>
          </a:p>
          <a:p>
            <a:endParaRPr lang="en-US" dirty="0"/>
          </a:p>
          <a:p>
            <a:r>
              <a:rPr lang="en-US" dirty="0" smtClean="0"/>
              <a:t>Presentation for International web-seminar on International Women’s Day.  8-9 March 2021. Deccan Archaeological and Culture Research Institute, Hyderabad and </a:t>
            </a:r>
            <a:r>
              <a:rPr lang="en-US" dirty="0" err="1" smtClean="0"/>
              <a:t>Shiksha</a:t>
            </a:r>
            <a:r>
              <a:rPr lang="en-US" dirty="0" smtClean="0"/>
              <a:t> </a:t>
            </a:r>
            <a:r>
              <a:rPr lang="en-US" dirty="0" err="1" smtClean="0"/>
              <a:t>Sanskriti</a:t>
            </a:r>
            <a:r>
              <a:rPr lang="en-US" dirty="0" smtClean="0"/>
              <a:t> </a:t>
            </a:r>
            <a:r>
              <a:rPr lang="en-US" dirty="0" err="1" smtClean="0"/>
              <a:t>Utthan</a:t>
            </a:r>
            <a:r>
              <a:rPr lang="en-US" dirty="0" smtClean="0"/>
              <a:t> </a:t>
            </a:r>
            <a:r>
              <a:rPr lang="en-US" dirty="0" err="1" smtClean="0"/>
              <a:t>Niyas</a:t>
            </a:r>
            <a:r>
              <a:rPr lang="en-US" dirty="0" smtClean="0"/>
              <a:t>, Meerut.</a:t>
            </a:r>
            <a:endParaRPr lang="en-US" dirty="0"/>
          </a:p>
        </p:txBody>
      </p:sp>
    </p:spTree>
    <p:extLst>
      <p:ext uri="{BB962C8B-B14F-4D97-AF65-F5344CB8AC3E}">
        <p14:creationId xmlns:p14="http://schemas.microsoft.com/office/powerpoint/2010/main" val="426154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CD8D479-8942-46E8-A226-A4E01F7A105C}" type="slidenum">
              <a:rPr lang="en-US" smtClean="0"/>
              <a:t>10</a:t>
            </a:fld>
            <a:endParaRPr lang="en-US"/>
          </a:p>
        </p:txBody>
      </p:sp>
      <p:sp>
        <p:nvSpPr>
          <p:cNvPr id="5" name="Date Placeholder 4"/>
          <p:cNvSpPr>
            <a:spLocks noGrp="1"/>
          </p:cNvSpPr>
          <p:nvPr>
            <p:ph type="dt" sz="half" idx="10"/>
          </p:nvPr>
        </p:nvSpPr>
        <p:spPr/>
        <p:txBody>
          <a:bodyPr/>
          <a:lstStyle/>
          <a:p>
            <a:fld id="{6DD1B487-36FD-4CED-B07A-1A81FC6540B1}" type="datetime1">
              <a:rPr lang="en-US" smtClean="0"/>
              <a:pPr/>
              <a:t>25-Feb-21</a:t>
            </a:fld>
            <a:endParaRPr lang="en-US" dirty="0"/>
          </a:p>
        </p:txBody>
      </p:sp>
      <p:sp>
        <p:nvSpPr>
          <p:cNvPr id="6" name="Footer Placeholder 5"/>
          <p:cNvSpPr>
            <a:spLocks noGrp="1"/>
          </p:cNvSpPr>
          <p:nvPr>
            <p:ph type="ftr" sz="quarter" idx="11"/>
          </p:nvPr>
        </p:nvSpPr>
        <p:spPr/>
        <p:txBody>
          <a:bodyPr/>
          <a:lstStyle/>
          <a:p>
            <a:r>
              <a:rPr lang="en-US"/>
              <a:t>Add a footer</a:t>
            </a:r>
            <a:endParaRPr lang="en-US" dirty="0"/>
          </a:p>
        </p:txBody>
      </p:sp>
      <p:pic>
        <p:nvPicPr>
          <p:cNvPr id="14338" name="Picture 2" descr="http://girmitiya.girmit.org/new/wp-content/uploads/2019/06/Fijimuseum_5.jpg">
            <a:extLst>
              <a:ext uri="{FF2B5EF4-FFF2-40B4-BE49-F238E27FC236}">
                <a16:creationId xmlns:a16="http://schemas.microsoft.com/office/drawing/2014/main" id="{02711B21-DF57-4313-B083-DD0A58B235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4200" y="1090613"/>
            <a:ext cx="5943600" cy="4676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4364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CD8D479-8942-46E8-A226-A4E01F7A105C}" type="slidenum">
              <a:rPr lang="en-US" smtClean="0"/>
              <a:t>11</a:t>
            </a:fld>
            <a:endParaRPr lang="en-US"/>
          </a:p>
        </p:txBody>
      </p:sp>
      <p:sp>
        <p:nvSpPr>
          <p:cNvPr id="5" name="Date Placeholder 4"/>
          <p:cNvSpPr>
            <a:spLocks noGrp="1"/>
          </p:cNvSpPr>
          <p:nvPr>
            <p:ph type="dt" sz="half" idx="10"/>
          </p:nvPr>
        </p:nvSpPr>
        <p:spPr/>
        <p:txBody>
          <a:bodyPr/>
          <a:lstStyle/>
          <a:p>
            <a:fld id="{6DD1B487-36FD-4CED-B07A-1A81FC6540B1}" type="datetime1">
              <a:rPr lang="en-US" smtClean="0"/>
              <a:pPr/>
              <a:t>25-Feb-21</a:t>
            </a:fld>
            <a:endParaRPr lang="en-US" dirty="0"/>
          </a:p>
        </p:txBody>
      </p:sp>
      <p:sp>
        <p:nvSpPr>
          <p:cNvPr id="6" name="Footer Placeholder 5"/>
          <p:cNvSpPr>
            <a:spLocks noGrp="1"/>
          </p:cNvSpPr>
          <p:nvPr>
            <p:ph type="ftr" sz="quarter" idx="11"/>
          </p:nvPr>
        </p:nvSpPr>
        <p:spPr/>
        <p:txBody>
          <a:bodyPr/>
          <a:lstStyle/>
          <a:p>
            <a:r>
              <a:rPr lang="en-US"/>
              <a:t>Add a footer</a:t>
            </a:r>
            <a:endParaRPr lang="en-US" dirty="0"/>
          </a:p>
        </p:txBody>
      </p:sp>
      <p:pic>
        <p:nvPicPr>
          <p:cNvPr id="11266" name="Picture 2" descr="The legacy of the Girmit | RNZ">
            <a:extLst>
              <a:ext uri="{FF2B5EF4-FFF2-40B4-BE49-F238E27FC236}">
                <a16:creationId xmlns:a16="http://schemas.microsoft.com/office/drawing/2014/main" id="{A23CAE94-4F23-499E-9956-4B368C611F8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17579" y="979999"/>
            <a:ext cx="7836802" cy="489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3182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867226" y="1888756"/>
            <a:ext cx="9371949" cy="2034090"/>
          </a:xfrm>
        </p:spPr>
        <p:txBody>
          <a:bodyPr>
            <a:normAutofit fontScale="90000"/>
          </a:bodyPr>
          <a:lstStyle/>
          <a:p>
            <a:r>
              <a:rPr lang="en-US" dirty="0">
                <a:latin typeface="Calibri"/>
                <a:cs typeface="Calibri"/>
              </a:rPr>
              <a:t/>
            </a:r>
            <a:br>
              <a:rPr lang="en-US" dirty="0">
                <a:latin typeface="Calibri"/>
                <a:cs typeface="Calibri"/>
              </a:rPr>
            </a:br>
            <a:r>
              <a:rPr lang="en-US" dirty="0">
                <a:latin typeface="Calibri"/>
                <a:cs typeface="Calibri"/>
              </a:rPr>
              <a:t/>
            </a:r>
            <a:br>
              <a:rPr lang="en-US" dirty="0">
                <a:latin typeface="Calibri"/>
                <a:cs typeface="Calibri"/>
              </a:rPr>
            </a:br>
            <a:r>
              <a:rPr lang="en-US" dirty="0">
                <a:latin typeface="Calibri"/>
                <a:cs typeface="Calibri"/>
              </a:rPr>
              <a:t/>
            </a:r>
            <a:br>
              <a:rPr lang="en-US" dirty="0">
                <a:latin typeface="Calibri"/>
                <a:cs typeface="Calibri"/>
              </a:rPr>
            </a:br>
            <a:r>
              <a:rPr lang="en-US" dirty="0">
                <a:latin typeface="Calibri"/>
                <a:cs typeface="Calibri"/>
              </a:rPr>
              <a:t/>
            </a:r>
            <a:br>
              <a:rPr lang="en-US" dirty="0">
                <a:latin typeface="Calibri"/>
                <a:cs typeface="Calibri"/>
              </a:rPr>
            </a:br>
            <a:r>
              <a:rPr lang="en-US" dirty="0">
                <a:latin typeface="Calibri"/>
                <a:cs typeface="Calibri"/>
              </a:rPr>
              <a:t>ANDREW’S ASSESSMENT OF THE FAILINGS OF THE INDIAN INDENTURED LABOUR SYSTEM: </a:t>
            </a:r>
            <a:br>
              <a:rPr lang="en-US" dirty="0">
                <a:latin typeface="Calibri"/>
                <a:cs typeface="Calibri"/>
              </a:rPr>
            </a:br>
            <a:r>
              <a:rPr lang="en-US" dirty="0">
                <a:latin typeface="Calibri"/>
                <a:cs typeface="Calibri"/>
              </a:rPr>
              <a:t>A MORAL DISCOURSE</a:t>
            </a:r>
            <a:br>
              <a:rPr lang="en-US" dirty="0">
                <a:latin typeface="Calibri"/>
                <a:cs typeface="Calibri"/>
              </a:rPr>
            </a:br>
            <a:endParaRPr lang="en-US" dirty="0"/>
          </a:p>
        </p:txBody>
      </p:sp>
      <p:sp>
        <p:nvSpPr>
          <p:cNvPr id="2" name="Slide Number Placeholder 1">
            <a:extLst>
              <a:ext uri="{FF2B5EF4-FFF2-40B4-BE49-F238E27FC236}">
                <a16:creationId xmlns:a16="http://schemas.microsoft.com/office/drawing/2014/main" id="{1A989ED0-F466-4CBB-8A7C-E77AFF21D5F7}"/>
              </a:ext>
            </a:extLst>
          </p:cNvPr>
          <p:cNvSpPr>
            <a:spLocks noGrp="1"/>
          </p:cNvSpPr>
          <p:nvPr>
            <p:ph type="sldNum" sz="quarter" idx="12"/>
          </p:nvPr>
        </p:nvSpPr>
        <p:spPr/>
        <p:txBody>
          <a:bodyPr/>
          <a:lstStyle/>
          <a:p>
            <a:fld id="{9CD8D479-8942-46E8-A226-A4E01F7A105C}" type="slidenum">
              <a:rPr lang="en-NZ" smtClean="0"/>
              <a:t>12</a:t>
            </a:fld>
            <a:endParaRPr lang="en-NZ"/>
          </a:p>
        </p:txBody>
      </p:sp>
      <p:sp>
        <p:nvSpPr>
          <p:cNvPr id="3" name="Date Placeholder 2">
            <a:extLst>
              <a:ext uri="{FF2B5EF4-FFF2-40B4-BE49-F238E27FC236}">
                <a16:creationId xmlns:a16="http://schemas.microsoft.com/office/drawing/2014/main" id="{D11DAA5E-9831-4E32-83DC-A7C1E09628D2}"/>
              </a:ext>
            </a:extLst>
          </p:cNvPr>
          <p:cNvSpPr>
            <a:spLocks noGrp="1"/>
          </p:cNvSpPr>
          <p:nvPr>
            <p:ph type="dt" sz="half" idx="10"/>
          </p:nvPr>
        </p:nvSpPr>
        <p:spPr/>
        <p:txBody>
          <a:bodyPr/>
          <a:lstStyle/>
          <a:p>
            <a:fld id="{C81B9673-AC7F-4F1F-84E4-F0E5EAAE106D}" type="datetime1">
              <a:rPr lang="en-US" smtClean="0"/>
              <a:pPr/>
              <a:t>25-Feb-21</a:t>
            </a:fld>
            <a:endParaRPr lang="en-US" dirty="0"/>
          </a:p>
        </p:txBody>
      </p:sp>
      <p:sp>
        <p:nvSpPr>
          <p:cNvPr id="4" name="Footer Placeholder 3">
            <a:extLst>
              <a:ext uri="{FF2B5EF4-FFF2-40B4-BE49-F238E27FC236}">
                <a16:creationId xmlns:a16="http://schemas.microsoft.com/office/drawing/2014/main" id="{BCFE94C6-578D-4FEC-983A-9DD1B723946D}"/>
              </a:ext>
            </a:extLst>
          </p:cNvPr>
          <p:cNvSpPr>
            <a:spLocks noGrp="1"/>
          </p:cNvSpPr>
          <p:nvPr>
            <p:ph type="ftr" sz="quarter" idx="11"/>
          </p:nvPr>
        </p:nvSpPr>
        <p:spPr/>
        <p:txBody>
          <a:bodyPr/>
          <a:lstStyle/>
          <a:p>
            <a:r>
              <a:rPr lang="en-US"/>
              <a:t>Add a footer</a:t>
            </a:r>
            <a:endParaRPr lang="en-US" dirty="0"/>
          </a:p>
        </p:txBody>
      </p:sp>
    </p:spTree>
    <p:extLst>
      <p:ext uri="{BB962C8B-B14F-4D97-AF65-F5344CB8AC3E}">
        <p14:creationId xmlns:p14="http://schemas.microsoft.com/office/powerpoint/2010/main" val="249188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A989ED0-F466-4CBB-8A7C-E77AFF21D5F7}"/>
              </a:ext>
            </a:extLst>
          </p:cNvPr>
          <p:cNvSpPr>
            <a:spLocks noGrp="1"/>
          </p:cNvSpPr>
          <p:nvPr>
            <p:ph type="sldNum" sz="quarter" idx="12"/>
          </p:nvPr>
        </p:nvSpPr>
        <p:spPr/>
        <p:txBody>
          <a:bodyPr/>
          <a:lstStyle/>
          <a:p>
            <a:fld id="{9CD8D479-8942-46E8-A226-A4E01F7A105C}" type="slidenum">
              <a:rPr lang="en-NZ" smtClean="0"/>
              <a:t>13</a:t>
            </a:fld>
            <a:endParaRPr lang="en-NZ"/>
          </a:p>
        </p:txBody>
      </p:sp>
      <p:sp>
        <p:nvSpPr>
          <p:cNvPr id="3" name="Date Placeholder 2">
            <a:extLst>
              <a:ext uri="{FF2B5EF4-FFF2-40B4-BE49-F238E27FC236}">
                <a16:creationId xmlns:a16="http://schemas.microsoft.com/office/drawing/2014/main" id="{D11DAA5E-9831-4E32-83DC-A7C1E09628D2}"/>
              </a:ext>
            </a:extLst>
          </p:cNvPr>
          <p:cNvSpPr>
            <a:spLocks noGrp="1"/>
          </p:cNvSpPr>
          <p:nvPr>
            <p:ph type="dt" sz="half" idx="10"/>
          </p:nvPr>
        </p:nvSpPr>
        <p:spPr/>
        <p:txBody>
          <a:bodyPr/>
          <a:lstStyle/>
          <a:p>
            <a:fld id="{C81B9673-AC7F-4F1F-84E4-F0E5EAAE106D}" type="datetime1">
              <a:rPr lang="en-US" smtClean="0"/>
              <a:pPr/>
              <a:t>25-Feb-21</a:t>
            </a:fld>
            <a:endParaRPr lang="en-US" dirty="0"/>
          </a:p>
        </p:txBody>
      </p:sp>
      <p:sp>
        <p:nvSpPr>
          <p:cNvPr id="4" name="Footer Placeholder 3">
            <a:extLst>
              <a:ext uri="{FF2B5EF4-FFF2-40B4-BE49-F238E27FC236}">
                <a16:creationId xmlns:a16="http://schemas.microsoft.com/office/drawing/2014/main" id="{BCFE94C6-578D-4FEC-983A-9DD1B723946D}"/>
              </a:ext>
            </a:extLst>
          </p:cNvPr>
          <p:cNvSpPr>
            <a:spLocks noGrp="1"/>
          </p:cNvSpPr>
          <p:nvPr>
            <p:ph type="ftr" sz="quarter" idx="11"/>
          </p:nvPr>
        </p:nvSpPr>
        <p:spPr/>
        <p:txBody>
          <a:bodyPr/>
          <a:lstStyle/>
          <a:p>
            <a:r>
              <a:rPr lang="en-US"/>
              <a:t>Add a footer</a:t>
            </a:r>
            <a:endParaRPr lang="en-US" dirty="0"/>
          </a:p>
        </p:txBody>
      </p:sp>
      <p:pic>
        <p:nvPicPr>
          <p:cNvPr id="5" name="Picture 5" descr="A picture containing text, photo, book, posing&#10;&#10;Description automatically generated">
            <a:extLst>
              <a:ext uri="{FF2B5EF4-FFF2-40B4-BE49-F238E27FC236}">
                <a16:creationId xmlns:a16="http://schemas.microsoft.com/office/drawing/2014/main" id="{B19B8806-DE20-47A5-B9C8-53E3EB693CEB}"/>
              </a:ext>
            </a:extLst>
          </p:cNvPr>
          <p:cNvPicPr>
            <a:picLocks noChangeAspect="1"/>
          </p:cNvPicPr>
          <p:nvPr/>
        </p:nvPicPr>
        <p:blipFill>
          <a:blip r:embed="rId3"/>
          <a:stretch>
            <a:fillRect/>
          </a:stretch>
        </p:blipFill>
        <p:spPr>
          <a:xfrm>
            <a:off x="1467225" y="413019"/>
            <a:ext cx="9474199" cy="6024490"/>
          </a:xfrm>
          <a:prstGeom prst="rect">
            <a:avLst/>
          </a:prstGeom>
        </p:spPr>
      </p:pic>
    </p:spTree>
    <p:extLst>
      <p:ext uri="{BB962C8B-B14F-4D97-AF65-F5344CB8AC3E}">
        <p14:creationId xmlns:p14="http://schemas.microsoft.com/office/powerpoint/2010/main" val="473021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CD8D479-8942-46E8-A226-A4E01F7A105C}" type="slidenum">
              <a:rPr lang="en-US" smtClean="0"/>
              <a:t>14</a:t>
            </a:fld>
            <a:endParaRPr lang="en-US"/>
          </a:p>
        </p:txBody>
      </p:sp>
      <p:sp>
        <p:nvSpPr>
          <p:cNvPr id="5" name="Date Placeholder 4"/>
          <p:cNvSpPr>
            <a:spLocks noGrp="1"/>
          </p:cNvSpPr>
          <p:nvPr>
            <p:ph type="dt" sz="half" idx="10"/>
          </p:nvPr>
        </p:nvSpPr>
        <p:spPr/>
        <p:txBody>
          <a:bodyPr/>
          <a:lstStyle/>
          <a:p>
            <a:fld id="{6DD1B487-36FD-4CED-B07A-1A81FC6540B1}" type="datetime1">
              <a:rPr lang="en-US" smtClean="0"/>
              <a:pPr/>
              <a:t>25-Feb-21</a:t>
            </a:fld>
            <a:endParaRPr lang="en-US" dirty="0"/>
          </a:p>
        </p:txBody>
      </p:sp>
      <p:sp>
        <p:nvSpPr>
          <p:cNvPr id="6" name="Footer Placeholder 5"/>
          <p:cNvSpPr>
            <a:spLocks noGrp="1"/>
          </p:cNvSpPr>
          <p:nvPr>
            <p:ph type="ftr" sz="quarter" idx="11"/>
          </p:nvPr>
        </p:nvSpPr>
        <p:spPr/>
        <p:txBody>
          <a:bodyPr/>
          <a:lstStyle/>
          <a:p>
            <a:r>
              <a:rPr lang="en-US"/>
              <a:t>Add a footer</a:t>
            </a:r>
            <a:endParaRPr lang="en-US" dirty="0"/>
          </a:p>
        </p:txBody>
      </p:sp>
      <p:pic>
        <p:nvPicPr>
          <p:cNvPr id="1026" name="Picture 2" descr="RBSI - Digital Rare Book: The Renaissance in India - Its missionary aspect  By Charles Freer Andrews (1871-1940) Published by The Church Missionary  Society, London - 1912 Read Book Online: http://bit.ly/2hn">
            <a:extLst>
              <a:ext uri="{FF2B5EF4-FFF2-40B4-BE49-F238E27FC236}">
                <a16:creationId xmlns:a16="http://schemas.microsoft.com/office/drawing/2014/main" id="{B1E5D1DD-BD43-4AAB-8D96-551DF1813FA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29436" y="662362"/>
            <a:ext cx="7564717" cy="55407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2695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B7EB5FD6-BF3C-4241-95AC-558B9A14D18B}"/>
              </a:ext>
            </a:extLst>
          </p:cNvPr>
          <p:cNvSpPr>
            <a:spLocks noGrp="1"/>
          </p:cNvSpPr>
          <p:nvPr>
            <p:ph type="title"/>
          </p:nvPr>
        </p:nvSpPr>
        <p:spPr/>
        <p:txBody>
          <a:bodyPr/>
          <a:lstStyle/>
          <a:p>
            <a:r>
              <a:rPr lang="en-US" dirty="0"/>
              <a:t>With Gandhi </a:t>
            </a:r>
            <a:r>
              <a:rPr lang="fr-FR" dirty="0"/>
              <a:t>at </a:t>
            </a:r>
            <a:r>
              <a:rPr lang="en-US" dirty="0"/>
              <a:t>the Embassy of India, Panama</a:t>
            </a:r>
            <a:endParaRPr lang="en-NZ" dirty="0"/>
          </a:p>
        </p:txBody>
      </p:sp>
      <p:sp>
        <p:nvSpPr>
          <p:cNvPr id="10" name="Text Placeholder 9">
            <a:extLst>
              <a:ext uri="{FF2B5EF4-FFF2-40B4-BE49-F238E27FC236}">
                <a16:creationId xmlns:a16="http://schemas.microsoft.com/office/drawing/2014/main" id="{9A9BF1E1-92EF-4E9A-A438-C26A5655844A}"/>
              </a:ext>
            </a:extLst>
          </p:cNvPr>
          <p:cNvSpPr>
            <a:spLocks noGrp="1"/>
          </p:cNvSpPr>
          <p:nvPr>
            <p:ph type="body" sz="half" idx="2"/>
          </p:nvPr>
        </p:nvSpPr>
        <p:spPr/>
        <p:txBody>
          <a:bodyPr/>
          <a:lstStyle/>
          <a:p>
            <a:endParaRPr lang="en-NZ" dirty="0"/>
          </a:p>
        </p:txBody>
      </p:sp>
      <p:sp>
        <p:nvSpPr>
          <p:cNvPr id="4" name="Slide Number Placeholder 3"/>
          <p:cNvSpPr>
            <a:spLocks noGrp="1"/>
          </p:cNvSpPr>
          <p:nvPr>
            <p:ph type="sldNum" sz="quarter" idx="12"/>
          </p:nvPr>
        </p:nvSpPr>
        <p:spPr/>
        <p:txBody>
          <a:bodyPr/>
          <a:lstStyle/>
          <a:p>
            <a:fld id="{9CD8D479-8942-46E8-A226-A4E01F7A105C}" type="slidenum">
              <a:rPr lang="en-US" smtClean="0"/>
              <a:t>15</a:t>
            </a:fld>
            <a:endParaRPr lang="en-US"/>
          </a:p>
        </p:txBody>
      </p:sp>
      <p:sp>
        <p:nvSpPr>
          <p:cNvPr id="5" name="Date Placeholder 4"/>
          <p:cNvSpPr>
            <a:spLocks noGrp="1"/>
          </p:cNvSpPr>
          <p:nvPr>
            <p:ph type="dt" sz="half" idx="10"/>
          </p:nvPr>
        </p:nvSpPr>
        <p:spPr/>
        <p:txBody>
          <a:bodyPr/>
          <a:lstStyle/>
          <a:p>
            <a:fld id="{6DD1B487-36FD-4CED-B07A-1A81FC6540B1}" type="datetime1">
              <a:rPr lang="en-US" smtClean="0"/>
              <a:pPr/>
              <a:t>25-Feb-21</a:t>
            </a:fld>
            <a:endParaRPr lang="en-US" dirty="0"/>
          </a:p>
        </p:txBody>
      </p:sp>
      <p:sp>
        <p:nvSpPr>
          <p:cNvPr id="6" name="Footer Placeholder 5"/>
          <p:cNvSpPr>
            <a:spLocks noGrp="1"/>
          </p:cNvSpPr>
          <p:nvPr>
            <p:ph type="ftr" sz="quarter" idx="11"/>
          </p:nvPr>
        </p:nvSpPr>
        <p:spPr/>
        <p:txBody>
          <a:bodyPr/>
          <a:lstStyle/>
          <a:p>
            <a:r>
              <a:rPr lang="en-US"/>
              <a:t>Add a footer</a:t>
            </a:r>
            <a:endParaRPr lang="en-US" dirty="0"/>
          </a:p>
        </p:txBody>
      </p:sp>
      <p:pic>
        <p:nvPicPr>
          <p:cNvPr id="8194" name="Picture 2" descr="Embassy of India, Panama">
            <a:extLst>
              <a:ext uri="{FF2B5EF4-FFF2-40B4-BE49-F238E27FC236}">
                <a16:creationId xmlns:a16="http://schemas.microsoft.com/office/drawing/2014/main" id="{5D96F6F7-7D04-4BE9-BABF-6A4D88A1F527}"/>
              </a:ext>
            </a:extLst>
          </p:cNvPr>
          <p:cNvPicPr>
            <a:picLocks noGrp="1" noChangeAspect="1" noChangeArrowheads="1"/>
          </p:cNvPicPr>
          <p:nvPr>
            <p:ph type="pic" idx="1"/>
          </p:nvPr>
        </p:nvPicPr>
        <p:blipFill>
          <a:blip r:embed="rId3">
            <a:extLst>
              <a:ext uri="{28A0092B-C50C-407E-A947-70E740481C1C}">
                <a14:useLocalDpi xmlns:a14="http://schemas.microsoft.com/office/drawing/2010/main" val="0"/>
              </a:ext>
            </a:extLst>
          </a:blip>
          <a:srcRect l="4305" r="4305"/>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19177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B7EB5FD6-BF3C-4241-95AC-558B9A14D18B}"/>
              </a:ext>
            </a:extLst>
          </p:cNvPr>
          <p:cNvSpPr>
            <a:spLocks noGrp="1"/>
          </p:cNvSpPr>
          <p:nvPr>
            <p:ph type="title"/>
          </p:nvPr>
        </p:nvSpPr>
        <p:spPr/>
        <p:txBody>
          <a:bodyPr/>
          <a:lstStyle/>
          <a:p>
            <a:r>
              <a:rPr lang="en-US" dirty="0"/>
              <a:t>With Gandhi and W.W. Burton</a:t>
            </a:r>
            <a:endParaRPr lang="en-NZ" dirty="0"/>
          </a:p>
        </p:txBody>
      </p:sp>
      <p:sp>
        <p:nvSpPr>
          <p:cNvPr id="9" name="Picture Placeholder 8">
            <a:extLst>
              <a:ext uri="{FF2B5EF4-FFF2-40B4-BE49-F238E27FC236}">
                <a16:creationId xmlns:a16="http://schemas.microsoft.com/office/drawing/2014/main" id="{AD38B5D9-A0D9-456F-B27B-0C232660970A}"/>
              </a:ext>
            </a:extLst>
          </p:cNvPr>
          <p:cNvSpPr>
            <a:spLocks noGrp="1"/>
          </p:cNvSpPr>
          <p:nvPr>
            <p:ph type="pic" idx="1"/>
          </p:nvPr>
        </p:nvSpPr>
        <p:spPr/>
      </p:sp>
      <p:sp>
        <p:nvSpPr>
          <p:cNvPr id="10" name="Text Placeholder 9">
            <a:extLst>
              <a:ext uri="{FF2B5EF4-FFF2-40B4-BE49-F238E27FC236}">
                <a16:creationId xmlns:a16="http://schemas.microsoft.com/office/drawing/2014/main" id="{9A9BF1E1-92EF-4E9A-A438-C26A5655844A}"/>
              </a:ext>
            </a:extLst>
          </p:cNvPr>
          <p:cNvSpPr>
            <a:spLocks noGrp="1"/>
          </p:cNvSpPr>
          <p:nvPr>
            <p:ph type="body" sz="half" idx="2"/>
          </p:nvPr>
        </p:nvSpPr>
        <p:spPr/>
        <p:txBody>
          <a:bodyPr/>
          <a:lstStyle/>
          <a:p>
            <a:endParaRPr lang="en-NZ" dirty="0"/>
          </a:p>
        </p:txBody>
      </p:sp>
      <p:sp>
        <p:nvSpPr>
          <p:cNvPr id="4" name="Slide Number Placeholder 3"/>
          <p:cNvSpPr>
            <a:spLocks noGrp="1"/>
          </p:cNvSpPr>
          <p:nvPr>
            <p:ph type="sldNum" sz="quarter" idx="12"/>
          </p:nvPr>
        </p:nvSpPr>
        <p:spPr/>
        <p:txBody>
          <a:bodyPr/>
          <a:lstStyle/>
          <a:p>
            <a:fld id="{9CD8D479-8942-46E8-A226-A4E01F7A105C}" type="slidenum">
              <a:rPr lang="en-US" smtClean="0"/>
              <a:t>16</a:t>
            </a:fld>
            <a:endParaRPr lang="en-US"/>
          </a:p>
        </p:txBody>
      </p:sp>
      <p:sp>
        <p:nvSpPr>
          <p:cNvPr id="5" name="Date Placeholder 4"/>
          <p:cNvSpPr>
            <a:spLocks noGrp="1"/>
          </p:cNvSpPr>
          <p:nvPr>
            <p:ph type="dt" sz="half" idx="10"/>
          </p:nvPr>
        </p:nvSpPr>
        <p:spPr/>
        <p:txBody>
          <a:bodyPr/>
          <a:lstStyle/>
          <a:p>
            <a:fld id="{6DD1B487-36FD-4CED-B07A-1A81FC6540B1}" type="datetime1">
              <a:rPr lang="en-US" smtClean="0"/>
              <a:pPr/>
              <a:t>25-Feb-21</a:t>
            </a:fld>
            <a:endParaRPr lang="en-US" dirty="0"/>
          </a:p>
        </p:txBody>
      </p:sp>
      <p:sp>
        <p:nvSpPr>
          <p:cNvPr id="6" name="Footer Placeholder 5"/>
          <p:cNvSpPr>
            <a:spLocks noGrp="1"/>
          </p:cNvSpPr>
          <p:nvPr>
            <p:ph type="ftr" sz="quarter" idx="11"/>
          </p:nvPr>
        </p:nvSpPr>
        <p:spPr/>
        <p:txBody>
          <a:bodyPr/>
          <a:lstStyle/>
          <a:p>
            <a:r>
              <a:rPr lang="en-US"/>
              <a:t>Add a footer</a:t>
            </a:r>
            <a:endParaRPr lang="en-US" dirty="0"/>
          </a:p>
        </p:txBody>
      </p:sp>
      <p:pic>
        <p:nvPicPr>
          <p:cNvPr id="4098" name="Picture 2" descr="Mahatma Gandhi with R V Charles Freer Andrews and W W Pearson 1914 Stock  Photo - Alamy">
            <a:extLst>
              <a:ext uri="{FF2B5EF4-FFF2-40B4-BE49-F238E27FC236}">
                <a16:creationId xmlns:a16="http://schemas.microsoft.com/office/drawing/2014/main" id="{0CCAE429-F3BF-4C42-A5E6-495CB1326C0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39472" y="457678"/>
            <a:ext cx="4708705" cy="85684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2681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CD8D479-8942-46E8-A226-A4E01F7A105C}" type="slidenum">
              <a:rPr lang="en-US" smtClean="0"/>
              <a:t>17</a:t>
            </a:fld>
            <a:endParaRPr lang="en-US"/>
          </a:p>
        </p:txBody>
      </p:sp>
      <p:sp>
        <p:nvSpPr>
          <p:cNvPr id="5" name="Date Placeholder 4"/>
          <p:cNvSpPr>
            <a:spLocks noGrp="1"/>
          </p:cNvSpPr>
          <p:nvPr>
            <p:ph type="dt" sz="half" idx="10"/>
          </p:nvPr>
        </p:nvSpPr>
        <p:spPr/>
        <p:txBody>
          <a:bodyPr/>
          <a:lstStyle/>
          <a:p>
            <a:fld id="{6DD1B487-36FD-4CED-B07A-1A81FC6540B1}" type="datetime1">
              <a:rPr lang="en-US" smtClean="0"/>
              <a:pPr/>
              <a:t>25-Feb-21</a:t>
            </a:fld>
            <a:endParaRPr lang="en-US" dirty="0"/>
          </a:p>
        </p:txBody>
      </p:sp>
      <p:sp>
        <p:nvSpPr>
          <p:cNvPr id="6" name="Footer Placeholder 5"/>
          <p:cNvSpPr>
            <a:spLocks noGrp="1"/>
          </p:cNvSpPr>
          <p:nvPr>
            <p:ph type="ftr" sz="quarter" idx="11"/>
          </p:nvPr>
        </p:nvSpPr>
        <p:spPr/>
        <p:txBody>
          <a:bodyPr/>
          <a:lstStyle/>
          <a:p>
            <a:r>
              <a:rPr lang="en-US"/>
              <a:t>Add a footer</a:t>
            </a:r>
            <a:endParaRPr lang="en-US" dirty="0"/>
          </a:p>
        </p:txBody>
      </p:sp>
      <p:pic>
        <p:nvPicPr>
          <p:cNvPr id="3074" name="Picture 2" descr="Pin by Mind's Mirror . on SANTINIKETAN | Indian legends, Photo facts, Rare  photos">
            <a:extLst>
              <a:ext uri="{FF2B5EF4-FFF2-40B4-BE49-F238E27FC236}">
                <a16:creationId xmlns:a16="http://schemas.microsoft.com/office/drawing/2014/main" id="{CE0504C6-4805-496B-92F9-8664EA9F414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04218" y="719535"/>
            <a:ext cx="4011254" cy="54189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117064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B7EB5FD6-BF3C-4241-95AC-558B9A14D18B}"/>
              </a:ext>
            </a:extLst>
          </p:cNvPr>
          <p:cNvSpPr>
            <a:spLocks noGrp="1"/>
          </p:cNvSpPr>
          <p:nvPr>
            <p:ph type="title"/>
          </p:nvPr>
        </p:nvSpPr>
        <p:spPr/>
        <p:txBody>
          <a:bodyPr/>
          <a:lstStyle/>
          <a:p>
            <a:r>
              <a:rPr lang="en-US" dirty="0"/>
              <a:t>With Gandhi </a:t>
            </a:r>
            <a:r>
              <a:rPr lang="fr-FR" dirty="0"/>
              <a:t>at </a:t>
            </a:r>
            <a:r>
              <a:rPr lang="fr-FR" dirty="0" err="1"/>
              <a:t>Marseilles</a:t>
            </a:r>
            <a:r>
              <a:rPr lang="fr-FR" dirty="0"/>
              <a:t> in France 1931</a:t>
            </a:r>
            <a:endParaRPr lang="en-NZ" dirty="0"/>
          </a:p>
        </p:txBody>
      </p:sp>
      <p:sp>
        <p:nvSpPr>
          <p:cNvPr id="10" name="Text Placeholder 9">
            <a:extLst>
              <a:ext uri="{FF2B5EF4-FFF2-40B4-BE49-F238E27FC236}">
                <a16:creationId xmlns:a16="http://schemas.microsoft.com/office/drawing/2014/main" id="{9A9BF1E1-92EF-4E9A-A438-C26A5655844A}"/>
              </a:ext>
            </a:extLst>
          </p:cNvPr>
          <p:cNvSpPr>
            <a:spLocks noGrp="1"/>
          </p:cNvSpPr>
          <p:nvPr>
            <p:ph type="body" sz="half" idx="2"/>
          </p:nvPr>
        </p:nvSpPr>
        <p:spPr/>
        <p:txBody>
          <a:bodyPr/>
          <a:lstStyle/>
          <a:p>
            <a:endParaRPr lang="en-NZ" dirty="0"/>
          </a:p>
        </p:txBody>
      </p:sp>
      <p:sp>
        <p:nvSpPr>
          <p:cNvPr id="4" name="Slide Number Placeholder 3"/>
          <p:cNvSpPr>
            <a:spLocks noGrp="1"/>
          </p:cNvSpPr>
          <p:nvPr>
            <p:ph type="sldNum" sz="quarter" idx="12"/>
          </p:nvPr>
        </p:nvSpPr>
        <p:spPr/>
        <p:txBody>
          <a:bodyPr/>
          <a:lstStyle/>
          <a:p>
            <a:fld id="{9CD8D479-8942-46E8-A226-A4E01F7A105C}" type="slidenum">
              <a:rPr lang="en-US" smtClean="0"/>
              <a:t>18</a:t>
            </a:fld>
            <a:endParaRPr lang="en-US"/>
          </a:p>
        </p:txBody>
      </p:sp>
      <p:sp>
        <p:nvSpPr>
          <p:cNvPr id="5" name="Date Placeholder 4"/>
          <p:cNvSpPr>
            <a:spLocks noGrp="1"/>
          </p:cNvSpPr>
          <p:nvPr>
            <p:ph type="dt" sz="half" idx="10"/>
          </p:nvPr>
        </p:nvSpPr>
        <p:spPr/>
        <p:txBody>
          <a:bodyPr/>
          <a:lstStyle/>
          <a:p>
            <a:fld id="{6DD1B487-36FD-4CED-B07A-1A81FC6540B1}" type="datetime1">
              <a:rPr lang="en-US" smtClean="0"/>
              <a:pPr/>
              <a:t>25-Feb-21</a:t>
            </a:fld>
            <a:endParaRPr lang="en-US" dirty="0"/>
          </a:p>
        </p:txBody>
      </p:sp>
      <p:sp>
        <p:nvSpPr>
          <p:cNvPr id="6" name="Footer Placeholder 5"/>
          <p:cNvSpPr>
            <a:spLocks noGrp="1"/>
          </p:cNvSpPr>
          <p:nvPr>
            <p:ph type="ftr" sz="quarter" idx="11"/>
          </p:nvPr>
        </p:nvSpPr>
        <p:spPr/>
        <p:txBody>
          <a:bodyPr/>
          <a:lstStyle/>
          <a:p>
            <a:r>
              <a:rPr lang="en-US"/>
              <a:t>Add a footer</a:t>
            </a:r>
            <a:endParaRPr lang="en-US" dirty="0"/>
          </a:p>
        </p:txBody>
      </p:sp>
      <p:pic>
        <p:nvPicPr>
          <p:cNvPr id="6146" name="Picture 2" descr="Mahatma Gandhi visiting Charles Freer Andrews at Canterbury, UK, October 3,  1931 Stock Photo - Alamy">
            <a:extLst>
              <a:ext uri="{FF2B5EF4-FFF2-40B4-BE49-F238E27FC236}">
                <a16:creationId xmlns:a16="http://schemas.microsoft.com/office/drawing/2014/main" id="{707479CE-CFA2-4163-B69A-6F4E1A5629C2}"/>
              </a:ext>
            </a:extLst>
          </p:cNvPr>
          <p:cNvPicPr>
            <a:picLocks noGrp="1" noChangeAspect="1" noChangeArrowheads="1"/>
          </p:cNvPicPr>
          <p:nvPr>
            <p:ph type="pic" idx="1"/>
          </p:nvPr>
        </p:nvPicPr>
        <p:blipFill>
          <a:blip r:embed="rId3">
            <a:extLst>
              <a:ext uri="{28A0092B-C50C-407E-A947-70E740481C1C}">
                <a14:useLocalDpi xmlns:a14="http://schemas.microsoft.com/office/drawing/2010/main" val="0"/>
              </a:ext>
            </a:extLst>
          </a:blip>
          <a:srcRect t="3515" b="3515"/>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8602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CD8D479-8942-46E8-A226-A4E01F7A105C}" type="slidenum">
              <a:rPr lang="en-US" smtClean="0"/>
              <a:t>19</a:t>
            </a:fld>
            <a:endParaRPr lang="en-US"/>
          </a:p>
        </p:txBody>
      </p:sp>
      <p:sp>
        <p:nvSpPr>
          <p:cNvPr id="5" name="Date Placeholder 4"/>
          <p:cNvSpPr>
            <a:spLocks noGrp="1"/>
          </p:cNvSpPr>
          <p:nvPr>
            <p:ph type="dt" sz="half" idx="10"/>
          </p:nvPr>
        </p:nvSpPr>
        <p:spPr/>
        <p:txBody>
          <a:bodyPr/>
          <a:lstStyle/>
          <a:p>
            <a:fld id="{6DD1B487-36FD-4CED-B07A-1A81FC6540B1}" type="datetime1">
              <a:rPr lang="en-US" smtClean="0"/>
              <a:pPr/>
              <a:t>25-Feb-21</a:t>
            </a:fld>
            <a:endParaRPr lang="en-US" dirty="0"/>
          </a:p>
        </p:txBody>
      </p:sp>
      <p:sp>
        <p:nvSpPr>
          <p:cNvPr id="6" name="Footer Placeholder 5"/>
          <p:cNvSpPr>
            <a:spLocks noGrp="1"/>
          </p:cNvSpPr>
          <p:nvPr>
            <p:ph type="ftr" sz="quarter" idx="11"/>
          </p:nvPr>
        </p:nvSpPr>
        <p:spPr/>
        <p:txBody>
          <a:bodyPr/>
          <a:lstStyle/>
          <a:p>
            <a:r>
              <a:rPr lang="en-US"/>
              <a:t>Add a footer</a:t>
            </a:r>
            <a:endParaRPr lang="en-US" dirty="0"/>
          </a:p>
        </p:txBody>
      </p:sp>
      <p:pic>
        <p:nvPicPr>
          <p:cNvPr id="12290" name="Picture 2" descr="This Day in History: Leonidas Arrives in Fiji | by Tathagata Neogi | The  Calcutta Blog | Medium">
            <a:extLst>
              <a:ext uri="{FF2B5EF4-FFF2-40B4-BE49-F238E27FC236}">
                <a16:creationId xmlns:a16="http://schemas.microsoft.com/office/drawing/2014/main" id="{319DFDFF-7815-44EF-B3F3-66A6C1D998C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4200" y="1057275"/>
            <a:ext cx="5943600" cy="4743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3688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err="1"/>
              <a:t>Research</a:t>
            </a:r>
            <a:r>
              <a:rPr lang="fr-FR" dirty="0"/>
              <a:t> questions	</a:t>
            </a:r>
            <a:endParaRPr lang="en-US" dirty="0"/>
          </a:p>
        </p:txBody>
      </p:sp>
      <p:sp>
        <p:nvSpPr>
          <p:cNvPr id="3" name="Content Placeholder 2"/>
          <p:cNvSpPr>
            <a:spLocks noGrp="1"/>
          </p:cNvSpPr>
          <p:nvPr>
            <p:ph idx="1"/>
          </p:nvPr>
        </p:nvSpPr>
        <p:spPr/>
        <p:txBody>
          <a:bodyPr/>
          <a:lstStyle/>
          <a:p>
            <a:r>
              <a:rPr lang="en-US" dirty="0"/>
              <a:t>How was the abolition discourse framed?</a:t>
            </a:r>
          </a:p>
          <a:p>
            <a:r>
              <a:rPr lang="en-US" dirty="0"/>
              <a:t>How did C.F. Andrews play a significant role in bringing attention to the Indian indentured </a:t>
            </a:r>
            <a:r>
              <a:rPr lang="en-US" dirty="0" err="1"/>
              <a:t>labour</a:t>
            </a:r>
            <a:r>
              <a:rPr lang="en-US" dirty="0"/>
              <a:t> system and the subsequent abolition of the practice of Indian indenture? </a:t>
            </a:r>
          </a:p>
          <a:p>
            <a:pPr marL="0" indent="0">
              <a:buNone/>
            </a:pPr>
            <a:r>
              <a:rPr lang="en-US" dirty="0"/>
              <a:t/>
            </a:r>
            <a:br>
              <a:rPr lang="en-US" dirty="0"/>
            </a:br>
            <a:endParaRPr lang="en-US" dirty="0"/>
          </a:p>
        </p:txBody>
      </p:sp>
      <p:sp>
        <p:nvSpPr>
          <p:cNvPr id="4" name="Slide Number Placeholder 3"/>
          <p:cNvSpPr>
            <a:spLocks noGrp="1"/>
          </p:cNvSpPr>
          <p:nvPr>
            <p:ph type="sldNum" sz="quarter" idx="12"/>
          </p:nvPr>
        </p:nvSpPr>
        <p:spPr/>
        <p:txBody>
          <a:bodyPr/>
          <a:lstStyle/>
          <a:p>
            <a:fld id="{9CD8D479-8942-46E8-A226-A4E01F7A105C}" type="slidenum">
              <a:rPr lang="en-US" smtClean="0"/>
              <a:t>2</a:t>
            </a:fld>
            <a:endParaRPr lang="en-US"/>
          </a:p>
        </p:txBody>
      </p:sp>
      <p:sp>
        <p:nvSpPr>
          <p:cNvPr id="5" name="Date Placeholder 4"/>
          <p:cNvSpPr>
            <a:spLocks noGrp="1"/>
          </p:cNvSpPr>
          <p:nvPr>
            <p:ph type="dt" sz="half" idx="10"/>
          </p:nvPr>
        </p:nvSpPr>
        <p:spPr/>
        <p:txBody>
          <a:bodyPr/>
          <a:lstStyle/>
          <a:p>
            <a:fld id="{6DD1B487-36FD-4CED-B07A-1A81FC6540B1}" type="datetime1">
              <a:rPr lang="en-US" smtClean="0"/>
              <a:pPr/>
              <a:t>25-Feb-21</a:t>
            </a:fld>
            <a:endParaRPr lang="en-US" dirty="0"/>
          </a:p>
        </p:txBody>
      </p:sp>
      <p:sp>
        <p:nvSpPr>
          <p:cNvPr id="6" name="Footer Placeholder 5"/>
          <p:cNvSpPr>
            <a:spLocks noGrp="1"/>
          </p:cNvSpPr>
          <p:nvPr>
            <p:ph type="ftr" sz="quarter" idx="11"/>
          </p:nvPr>
        </p:nvSpPr>
        <p:spPr/>
        <p:txBody>
          <a:bodyPr/>
          <a:lstStyle/>
          <a:p>
            <a:r>
              <a:rPr lang="en-US"/>
              <a:t>Add a footer</a:t>
            </a:r>
            <a:endParaRPr lang="en-US" dirty="0"/>
          </a:p>
        </p:txBody>
      </p:sp>
    </p:spTree>
    <p:extLst>
      <p:ext uri="{BB962C8B-B14F-4D97-AF65-F5344CB8AC3E}">
        <p14:creationId xmlns:p14="http://schemas.microsoft.com/office/powerpoint/2010/main" val="2574282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CD8D479-8942-46E8-A226-A4E01F7A105C}" type="slidenum">
              <a:rPr lang="en-US" smtClean="0"/>
              <a:t>20</a:t>
            </a:fld>
            <a:endParaRPr lang="en-US"/>
          </a:p>
        </p:txBody>
      </p:sp>
      <p:sp>
        <p:nvSpPr>
          <p:cNvPr id="5" name="Date Placeholder 4"/>
          <p:cNvSpPr>
            <a:spLocks noGrp="1"/>
          </p:cNvSpPr>
          <p:nvPr>
            <p:ph type="dt" sz="half" idx="10"/>
          </p:nvPr>
        </p:nvSpPr>
        <p:spPr/>
        <p:txBody>
          <a:bodyPr/>
          <a:lstStyle/>
          <a:p>
            <a:fld id="{6DD1B487-36FD-4CED-B07A-1A81FC6540B1}" type="datetime1">
              <a:rPr lang="en-US" smtClean="0"/>
              <a:pPr/>
              <a:t>25-Feb-21</a:t>
            </a:fld>
            <a:endParaRPr lang="en-US" dirty="0"/>
          </a:p>
        </p:txBody>
      </p:sp>
      <p:sp>
        <p:nvSpPr>
          <p:cNvPr id="6" name="Footer Placeholder 5"/>
          <p:cNvSpPr>
            <a:spLocks noGrp="1"/>
          </p:cNvSpPr>
          <p:nvPr>
            <p:ph type="ftr" sz="quarter" idx="11"/>
          </p:nvPr>
        </p:nvSpPr>
        <p:spPr/>
        <p:txBody>
          <a:bodyPr/>
          <a:lstStyle/>
          <a:p>
            <a:r>
              <a:rPr lang="en-US"/>
              <a:t>Add a footer</a:t>
            </a:r>
            <a:endParaRPr lang="en-US" dirty="0"/>
          </a:p>
        </p:txBody>
      </p:sp>
      <p:pic>
        <p:nvPicPr>
          <p:cNvPr id="2" name="Picture 2" descr="A person sitting on a pile of dirt&#10;&#10;Description automatically generated">
            <a:extLst>
              <a:ext uri="{FF2B5EF4-FFF2-40B4-BE49-F238E27FC236}">
                <a16:creationId xmlns:a16="http://schemas.microsoft.com/office/drawing/2014/main" id="{8F7CD175-8368-4BF0-A31A-A2B53ABE677E}"/>
              </a:ext>
            </a:extLst>
          </p:cNvPr>
          <p:cNvPicPr>
            <a:picLocks noChangeAspect="1"/>
          </p:cNvPicPr>
          <p:nvPr/>
        </p:nvPicPr>
        <p:blipFill>
          <a:blip r:embed="rId3"/>
          <a:stretch>
            <a:fillRect/>
          </a:stretch>
        </p:blipFill>
        <p:spPr>
          <a:xfrm>
            <a:off x="2542989" y="837101"/>
            <a:ext cx="7106023" cy="5183798"/>
          </a:xfrm>
          <a:prstGeom prst="rect">
            <a:avLst/>
          </a:prstGeom>
        </p:spPr>
      </p:pic>
    </p:spTree>
    <p:extLst>
      <p:ext uri="{BB962C8B-B14F-4D97-AF65-F5344CB8AC3E}">
        <p14:creationId xmlns:p14="http://schemas.microsoft.com/office/powerpoint/2010/main" val="1878960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CD8D479-8942-46E8-A226-A4E01F7A105C}" type="slidenum">
              <a:rPr lang="en-US" smtClean="0"/>
              <a:t>21</a:t>
            </a:fld>
            <a:endParaRPr lang="en-US"/>
          </a:p>
        </p:txBody>
      </p:sp>
      <p:sp>
        <p:nvSpPr>
          <p:cNvPr id="5" name="Date Placeholder 4"/>
          <p:cNvSpPr>
            <a:spLocks noGrp="1"/>
          </p:cNvSpPr>
          <p:nvPr>
            <p:ph type="dt" sz="half" idx="10"/>
          </p:nvPr>
        </p:nvSpPr>
        <p:spPr/>
        <p:txBody>
          <a:bodyPr/>
          <a:lstStyle/>
          <a:p>
            <a:fld id="{6DD1B487-36FD-4CED-B07A-1A81FC6540B1}" type="datetime1">
              <a:rPr lang="en-US" smtClean="0"/>
              <a:pPr/>
              <a:t>25-Feb-21</a:t>
            </a:fld>
            <a:endParaRPr lang="en-US" dirty="0"/>
          </a:p>
        </p:txBody>
      </p:sp>
      <p:sp>
        <p:nvSpPr>
          <p:cNvPr id="6" name="Footer Placeholder 5"/>
          <p:cNvSpPr>
            <a:spLocks noGrp="1"/>
          </p:cNvSpPr>
          <p:nvPr>
            <p:ph type="ftr" sz="quarter" idx="11"/>
          </p:nvPr>
        </p:nvSpPr>
        <p:spPr/>
        <p:txBody>
          <a:bodyPr/>
          <a:lstStyle/>
          <a:p>
            <a:r>
              <a:rPr lang="en-US"/>
              <a:t>Add a footer</a:t>
            </a:r>
            <a:endParaRPr lang="en-US" dirty="0"/>
          </a:p>
        </p:txBody>
      </p:sp>
      <p:pic>
        <p:nvPicPr>
          <p:cNvPr id="2050" name="Picture 2" descr="Charles Freer Andrews - Wikipedia">
            <a:extLst>
              <a:ext uri="{FF2B5EF4-FFF2-40B4-BE49-F238E27FC236}">
                <a16:creationId xmlns:a16="http://schemas.microsoft.com/office/drawing/2014/main" id="{21F5A807-CAB4-45F4-A81F-B6783C97B24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57588" y="0"/>
            <a:ext cx="507682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9584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b="1" dirty="0"/>
              <a:t>References</a:t>
            </a:r>
            <a:endParaRPr lang="en-US" dirty="0"/>
          </a:p>
        </p:txBody>
      </p:sp>
      <p:sp>
        <p:nvSpPr>
          <p:cNvPr id="6" name="Content Placeholder 5"/>
          <p:cNvSpPr>
            <a:spLocks noGrp="1"/>
          </p:cNvSpPr>
          <p:nvPr>
            <p:ph idx="1"/>
          </p:nvPr>
        </p:nvSpPr>
        <p:spPr/>
        <p:txBody>
          <a:bodyPr>
            <a:normAutofit fontScale="55000" lnSpcReduction="20000"/>
          </a:bodyPr>
          <a:lstStyle/>
          <a:p>
            <a:endParaRPr lang="en-US" dirty="0"/>
          </a:p>
          <a:p>
            <a:r>
              <a:rPr lang="en-US" dirty="0"/>
              <a:t>Ali, Ahmad. 2004.  </a:t>
            </a:r>
            <a:r>
              <a:rPr lang="en-US" i="1" dirty="0" err="1"/>
              <a:t>Girmit</a:t>
            </a:r>
            <a:r>
              <a:rPr lang="en-US" i="1" dirty="0"/>
              <a:t>: Indian Indenture Experience in Fiji</a:t>
            </a:r>
            <a:r>
              <a:rPr lang="en-US" dirty="0"/>
              <a:t>.  Suva, Fiji: Fiji Museum; Ministry of National Reconciliation and Multi-Ethnic Affairs.   </a:t>
            </a:r>
          </a:p>
          <a:p>
            <a:r>
              <a:rPr lang="en-US" dirty="0"/>
              <a:t>Andrews, Charles Freer and Pearson, Walter Washington.  1916.  </a:t>
            </a:r>
            <a:r>
              <a:rPr lang="en-US" i="1" dirty="0"/>
              <a:t>Indentured </a:t>
            </a:r>
            <a:r>
              <a:rPr lang="en-US" i="1" dirty="0" err="1"/>
              <a:t>Labour</a:t>
            </a:r>
            <a:r>
              <a:rPr lang="en-US" i="1" dirty="0"/>
              <a:t> in Fiji: An Independent Enquiry</a:t>
            </a:r>
            <a:r>
              <a:rPr lang="en-US" dirty="0"/>
              <a:t>.  Calcutta: Anti-Indenture League.</a:t>
            </a:r>
          </a:p>
          <a:p>
            <a:r>
              <a:rPr lang="en-US" dirty="0" err="1"/>
              <a:t>Batsha</a:t>
            </a:r>
            <a:r>
              <a:rPr lang="en-US" dirty="0"/>
              <a:t>, </a:t>
            </a:r>
            <a:r>
              <a:rPr lang="en-US" dirty="0" err="1"/>
              <a:t>Nishant</a:t>
            </a:r>
            <a:r>
              <a:rPr lang="en-US" dirty="0"/>
              <a:t>. 2017. The Currents of Restless Toil: Colonial Rule and Indian Indentured Labor in Trinidad and Fiji. (Doctoral dissertation, Columbia University).</a:t>
            </a:r>
          </a:p>
          <a:p>
            <a:r>
              <a:rPr lang="en-US" dirty="0"/>
              <a:t>Cole, Anthony. 2000. Accidental deaths on Fiji plantations, 1879-1916.  In B.V. Lal (Ed.), </a:t>
            </a:r>
            <a:r>
              <a:rPr lang="en-US" i="1" dirty="0" err="1"/>
              <a:t>Chalo</a:t>
            </a:r>
            <a:r>
              <a:rPr lang="en-US" i="1" dirty="0"/>
              <a:t> </a:t>
            </a:r>
            <a:r>
              <a:rPr lang="en-US" i="1" dirty="0" err="1"/>
              <a:t>Jahaji</a:t>
            </a:r>
            <a:r>
              <a:rPr lang="en-US" i="1" dirty="0"/>
              <a:t>: On a Journey through Indenture in Fiji</a:t>
            </a:r>
            <a:r>
              <a:rPr lang="en-US" dirty="0"/>
              <a:t>.  Suva, Fiji:  324-360.</a:t>
            </a:r>
          </a:p>
          <a:p>
            <a:r>
              <a:rPr lang="en-US" dirty="0"/>
              <a:t>Fowler, Glenn. 2000.  A want of care: Death and disease on Fiji plantations, 1890-1900.  In B.V. Lal (Ed.), </a:t>
            </a:r>
            <a:r>
              <a:rPr lang="en-US" i="1" dirty="0" err="1"/>
              <a:t>Chalo</a:t>
            </a:r>
            <a:r>
              <a:rPr lang="en-US" i="1" dirty="0"/>
              <a:t> </a:t>
            </a:r>
            <a:r>
              <a:rPr lang="en-US" i="1" dirty="0" err="1"/>
              <a:t>Jahaji</a:t>
            </a:r>
            <a:r>
              <a:rPr lang="en-US" i="1" dirty="0"/>
              <a:t>: On a Journey through Indenture in Fiji</a:t>
            </a:r>
            <a:r>
              <a:rPr lang="en-US" dirty="0"/>
              <a:t>.  Suva, Fiji:  273-290.</a:t>
            </a:r>
          </a:p>
          <a:p>
            <a:r>
              <a:rPr lang="en-US" dirty="0" err="1"/>
              <a:t>Gillion</a:t>
            </a:r>
            <a:r>
              <a:rPr lang="en-US" dirty="0"/>
              <a:t>, Kenneth. L.  1962. </a:t>
            </a:r>
            <a:r>
              <a:rPr lang="en-US" i="1" dirty="0"/>
              <a:t>Fiji’s Indian Migrants: A History to the End of Indenture in 1920</a:t>
            </a:r>
            <a:r>
              <a:rPr lang="en-US" dirty="0"/>
              <a:t>.  Melbourne: Oxford University Press.</a:t>
            </a:r>
          </a:p>
          <a:p>
            <a:r>
              <a:rPr lang="en-US" dirty="0"/>
              <a:t>Gounder, Farzana.  2020.  Motherhood performativity in sub-</a:t>
            </a:r>
            <a:r>
              <a:rPr lang="en-US" dirty="0" err="1"/>
              <a:t>altern</a:t>
            </a:r>
            <a:r>
              <a:rPr lang="en-US" dirty="0"/>
              <a:t> life stories.  In A. </a:t>
            </a:r>
            <a:r>
              <a:rPr lang="en-US" dirty="0" err="1"/>
              <a:t>Pande</a:t>
            </a:r>
            <a:r>
              <a:rPr lang="en-US" dirty="0"/>
              <a:t> (Ed.).  </a:t>
            </a:r>
            <a:r>
              <a:rPr lang="en-US" i="1" dirty="0"/>
              <a:t>Women in the Indian Diaspora: Indentured and Post-indentured Experiences</a:t>
            </a:r>
            <a:r>
              <a:rPr lang="en-US" dirty="0"/>
              <a:t>.  Singapore: Springer: 21-35.</a:t>
            </a:r>
          </a:p>
          <a:p>
            <a:r>
              <a:rPr lang="en-US" dirty="0"/>
              <a:t>Gounder, Farzana. 2011. </a:t>
            </a:r>
            <a:r>
              <a:rPr lang="en-US" i="1" dirty="0"/>
              <a:t> Indentured Identities: Resistance and Accommodation in Plantation-era Fiji</a:t>
            </a:r>
            <a:r>
              <a:rPr lang="en-US" dirty="0"/>
              <a:t>.  The Netherlands: John </a:t>
            </a:r>
            <a:r>
              <a:rPr lang="en-US" dirty="0" err="1"/>
              <a:t>Benjamins</a:t>
            </a:r>
            <a:r>
              <a:rPr lang="en-US" dirty="0"/>
              <a:t>.</a:t>
            </a:r>
          </a:p>
          <a:p>
            <a:r>
              <a:rPr lang="en-US" dirty="0"/>
              <a:t>Gounder, Farzana. 2014.  Who is ‘we’? Anniversary narrative as collective memory. In E. Stracke (Ed.), </a:t>
            </a:r>
            <a:r>
              <a:rPr lang="en-US" i="1" dirty="0"/>
              <a:t>Intersections: Applied linguistics as a Meeting Place</a:t>
            </a:r>
            <a:r>
              <a:rPr lang="en-US" dirty="0"/>
              <a:t>. Newcastle upon Tyne, UK: Cambridge Scholars Publishing: 87-109.</a:t>
            </a:r>
          </a:p>
          <a:p>
            <a:r>
              <a:rPr lang="en-US" dirty="0"/>
              <a:t>Gupta, </a:t>
            </a:r>
            <a:r>
              <a:rPr lang="en-US" dirty="0" err="1"/>
              <a:t>Charu</a:t>
            </a:r>
            <a:r>
              <a:rPr lang="en-US" dirty="0"/>
              <a:t>.  2020.  Indentured women and Hindi print-public sphere in early twentieth century India.  In F. Gounder., K. </a:t>
            </a:r>
            <a:r>
              <a:rPr lang="en-US" dirty="0" err="1"/>
              <a:t>Hiralal</a:t>
            </a:r>
            <a:r>
              <a:rPr lang="en-US" dirty="0"/>
              <a:t>., A. </a:t>
            </a:r>
            <a:r>
              <a:rPr lang="en-US" dirty="0" err="1"/>
              <a:t>Pande</a:t>
            </a:r>
            <a:r>
              <a:rPr lang="en-US" dirty="0"/>
              <a:t>., &amp; M. S. </a:t>
            </a:r>
            <a:r>
              <a:rPr lang="en-US" dirty="0" err="1"/>
              <a:t>Hassankhan</a:t>
            </a:r>
            <a:r>
              <a:rPr lang="en-US" dirty="0"/>
              <a:t> (Eds.). </a:t>
            </a:r>
            <a:r>
              <a:rPr lang="en-US" i="1" dirty="0"/>
              <a:t>Women, Gender and the Legacy of Slavery and Indenture. </a:t>
            </a:r>
            <a:r>
              <a:rPr lang="en-US" dirty="0"/>
              <a:t>Manohar/Routledge: 101-120.</a:t>
            </a:r>
          </a:p>
          <a:p>
            <a:r>
              <a:rPr lang="en-US" dirty="0"/>
              <a:t>Harvey, Jane. (2000).  </a:t>
            </a:r>
            <a:r>
              <a:rPr lang="en-US" dirty="0" err="1"/>
              <a:t>Naraini’s</a:t>
            </a:r>
            <a:r>
              <a:rPr lang="en-US" dirty="0"/>
              <a:t> Story.  In B. V. Lal (Ed.), </a:t>
            </a:r>
            <a:r>
              <a:rPr lang="en-US" i="1" dirty="0" err="1"/>
              <a:t>Chalo</a:t>
            </a:r>
            <a:r>
              <a:rPr lang="en-US" i="1" dirty="0"/>
              <a:t> </a:t>
            </a:r>
            <a:r>
              <a:rPr lang="en-US" i="1" dirty="0" err="1"/>
              <a:t>Jahaji</a:t>
            </a:r>
            <a:r>
              <a:rPr lang="en-US" i="1" dirty="0"/>
              <a:t>: On a journey through indenture in Fiji </a:t>
            </a:r>
            <a:r>
              <a:rPr lang="en-US" dirty="0"/>
              <a:t>(pp. 337-48)</a:t>
            </a:r>
            <a:r>
              <a:rPr lang="en-US" i="1" dirty="0"/>
              <a:t>.  </a:t>
            </a:r>
            <a:r>
              <a:rPr lang="en-US" dirty="0"/>
              <a:t>Canberra: Division of Pacific and Asian History, The Australian National University; Suva: The Fiji Museum.</a:t>
            </a:r>
          </a:p>
          <a:p>
            <a:r>
              <a:rPr lang="en-US" dirty="0"/>
              <a:t>Kale, </a:t>
            </a:r>
            <a:r>
              <a:rPr lang="en-US" dirty="0" err="1"/>
              <a:t>Madhavi</a:t>
            </a:r>
            <a:r>
              <a:rPr lang="en-US" dirty="0"/>
              <a:t>. 2010. </a:t>
            </a:r>
            <a:r>
              <a:rPr lang="en-US" i="1" dirty="0"/>
              <a:t>Fragments of Empire: Capital, Slavery, and Indian Indentured Labor in the British Caribbean</a:t>
            </a:r>
            <a:r>
              <a:rPr lang="en-US" dirty="0"/>
              <a:t>. University of Pennsylvania Press. </a:t>
            </a:r>
          </a:p>
          <a:p>
            <a:endParaRPr lang="en-US" dirty="0"/>
          </a:p>
          <a:p>
            <a:endParaRPr lang="en-US" dirty="0"/>
          </a:p>
        </p:txBody>
      </p:sp>
      <p:sp>
        <p:nvSpPr>
          <p:cNvPr id="2" name="Slide Number Placeholder 1"/>
          <p:cNvSpPr>
            <a:spLocks noGrp="1"/>
          </p:cNvSpPr>
          <p:nvPr>
            <p:ph type="sldNum" sz="quarter" idx="12"/>
          </p:nvPr>
        </p:nvSpPr>
        <p:spPr/>
        <p:txBody>
          <a:bodyPr/>
          <a:lstStyle/>
          <a:p>
            <a:fld id="{9CD8D479-8942-46E8-A226-A4E01F7A105C}" type="slidenum">
              <a:rPr lang="en-US" smtClean="0"/>
              <a:t>22</a:t>
            </a:fld>
            <a:endParaRPr lang="en-US"/>
          </a:p>
        </p:txBody>
      </p:sp>
      <p:sp>
        <p:nvSpPr>
          <p:cNvPr id="3" name="Date Placeholder 2"/>
          <p:cNvSpPr>
            <a:spLocks noGrp="1"/>
          </p:cNvSpPr>
          <p:nvPr>
            <p:ph type="dt" sz="half" idx="10"/>
          </p:nvPr>
        </p:nvSpPr>
        <p:spPr/>
        <p:txBody>
          <a:bodyPr/>
          <a:lstStyle/>
          <a:p>
            <a:fld id="{C81B9673-AC7F-4F1F-84E4-F0E5EAAE106D}" type="datetime1">
              <a:rPr lang="en-US" smtClean="0"/>
              <a:pPr/>
              <a:t>25-Feb-21</a:t>
            </a:fld>
            <a:endParaRPr lang="en-US" dirty="0"/>
          </a:p>
        </p:txBody>
      </p:sp>
      <p:sp>
        <p:nvSpPr>
          <p:cNvPr id="4" name="Footer Placeholder 3"/>
          <p:cNvSpPr>
            <a:spLocks noGrp="1"/>
          </p:cNvSpPr>
          <p:nvPr>
            <p:ph type="ftr" sz="quarter" idx="11"/>
          </p:nvPr>
        </p:nvSpPr>
        <p:spPr/>
        <p:txBody>
          <a:bodyPr/>
          <a:lstStyle/>
          <a:p>
            <a:r>
              <a:rPr lang="en-US"/>
              <a:t>Add a footer</a:t>
            </a:r>
            <a:endParaRPr lang="en-US" dirty="0"/>
          </a:p>
        </p:txBody>
      </p:sp>
    </p:spTree>
    <p:extLst>
      <p:ext uri="{BB962C8B-B14F-4D97-AF65-F5344CB8AC3E}">
        <p14:creationId xmlns:p14="http://schemas.microsoft.com/office/powerpoint/2010/main" val="109062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References</a:t>
            </a:r>
          </a:p>
        </p:txBody>
      </p:sp>
      <p:sp>
        <p:nvSpPr>
          <p:cNvPr id="3" name="Content Placeholder 2"/>
          <p:cNvSpPr>
            <a:spLocks noGrp="1"/>
          </p:cNvSpPr>
          <p:nvPr>
            <p:ph idx="1"/>
          </p:nvPr>
        </p:nvSpPr>
        <p:spPr/>
        <p:txBody>
          <a:bodyPr>
            <a:normAutofit fontScale="40000" lnSpcReduction="20000"/>
          </a:bodyPr>
          <a:lstStyle/>
          <a:p>
            <a:r>
              <a:rPr lang="en-US" dirty="0"/>
              <a:t>Lal, </a:t>
            </a:r>
            <a:r>
              <a:rPr lang="en-US" dirty="0" err="1"/>
              <a:t>Brij</a:t>
            </a:r>
            <a:r>
              <a:rPr lang="en-US" dirty="0"/>
              <a:t> V and Munro, D.  2014.  Non-resistance in Fiji.  In M.S. </a:t>
            </a:r>
            <a:r>
              <a:rPr lang="en-US" dirty="0" err="1"/>
              <a:t>Hassankhan</a:t>
            </a:r>
            <a:r>
              <a:rPr lang="en-US" dirty="0"/>
              <a:t>, B.V. Lal, &amp; D. Munro (Eds.), </a:t>
            </a:r>
            <a:r>
              <a:rPr lang="en-US" i="1" dirty="0"/>
              <a:t>Resistance and Indian Indenture Experience: Comparative Perspectives</a:t>
            </a:r>
            <a:r>
              <a:rPr lang="en-US" dirty="0"/>
              <a:t>.  New Delhi: Manohar Publishers: 121-156.     </a:t>
            </a:r>
          </a:p>
          <a:p>
            <a:r>
              <a:rPr lang="en-US" dirty="0"/>
              <a:t>Lal, </a:t>
            </a:r>
            <a:r>
              <a:rPr lang="en-US" dirty="0" err="1"/>
              <a:t>Brij</a:t>
            </a:r>
            <a:r>
              <a:rPr lang="en-US" dirty="0"/>
              <a:t> V.  2000.  Origins of the </a:t>
            </a:r>
            <a:r>
              <a:rPr lang="en-US" dirty="0" err="1"/>
              <a:t>girmityas</a:t>
            </a:r>
            <a:r>
              <a:rPr lang="en-US" dirty="0"/>
              <a:t>.  In B.V. Lal (Ed.), </a:t>
            </a:r>
            <a:r>
              <a:rPr lang="en-US" i="1" dirty="0" err="1"/>
              <a:t>Chalo</a:t>
            </a:r>
            <a:r>
              <a:rPr lang="en-US" i="1" dirty="0"/>
              <a:t> </a:t>
            </a:r>
            <a:r>
              <a:rPr lang="en-US" i="1" dirty="0" err="1"/>
              <a:t>Jahaji</a:t>
            </a:r>
            <a:r>
              <a:rPr lang="en-US" i="1" dirty="0"/>
              <a:t>: On a Journey through Indenture in Fiji</a:t>
            </a:r>
            <a:r>
              <a:rPr lang="en-US" dirty="0"/>
              <a:t>.  Suva, Fiji:  9-119</a:t>
            </a:r>
          </a:p>
          <a:p>
            <a:r>
              <a:rPr lang="en-US" dirty="0"/>
              <a:t>Lal, </a:t>
            </a:r>
            <a:r>
              <a:rPr lang="en-US" dirty="0" err="1"/>
              <a:t>Brij</a:t>
            </a:r>
            <a:r>
              <a:rPr lang="en-US" dirty="0"/>
              <a:t> V. (1983). </a:t>
            </a:r>
            <a:r>
              <a:rPr lang="en-US" dirty="0" err="1"/>
              <a:t>Girmitiyas</a:t>
            </a:r>
            <a:r>
              <a:rPr lang="en-US" dirty="0"/>
              <a:t>: The origins of the Fiji Indians. Canberra: </a:t>
            </a:r>
            <a:r>
              <a:rPr lang="en-US" i="1" dirty="0"/>
              <a:t>Journal of Pacific History Monograph</a:t>
            </a:r>
            <a:r>
              <a:rPr lang="en-US" dirty="0"/>
              <a:t>.</a:t>
            </a:r>
          </a:p>
          <a:p>
            <a:r>
              <a:rPr lang="en-US" dirty="0"/>
              <a:t>Lal, </a:t>
            </a:r>
            <a:r>
              <a:rPr lang="en-US" dirty="0" err="1"/>
              <a:t>Brij</a:t>
            </a:r>
            <a:r>
              <a:rPr lang="en-US" dirty="0"/>
              <a:t> V. (1985). </a:t>
            </a:r>
            <a:r>
              <a:rPr lang="en-US" dirty="0" err="1"/>
              <a:t>Kunti's</a:t>
            </a:r>
            <a:r>
              <a:rPr lang="en-US" dirty="0"/>
              <a:t> cry: Indentured women on Fiji plantations. </a:t>
            </a:r>
            <a:r>
              <a:rPr lang="en-US" i="1" dirty="0"/>
              <a:t>The Indian Economic &amp; Social History Review</a:t>
            </a:r>
            <a:r>
              <a:rPr lang="en-US" dirty="0"/>
              <a:t>, </a:t>
            </a:r>
            <a:r>
              <a:rPr lang="en-US" i="1" dirty="0"/>
              <a:t>22</a:t>
            </a:r>
            <a:r>
              <a:rPr lang="en-US" dirty="0"/>
              <a:t>(1), 55-71. </a:t>
            </a:r>
          </a:p>
          <a:p>
            <a:r>
              <a:rPr lang="en-US" dirty="0"/>
              <a:t>Lal, </a:t>
            </a:r>
            <a:r>
              <a:rPr lang="en-US" dirty="0" err="1"/>
              <a:t>Brij</a:t>
            </a:r>
            <a:r>
              <a:rPr lang="en-US" dirty="0"/>
              <a:t>. V. and Munro, Doug.  2014.  Non-resistance in Fiji.  In M. S. </a:t>
            </a:r>
            <a:r>
              <a:rPr lang="en-US" dirty="0" err="1"/>
              <a:t>Hassankhan</a:t>
            </a:r>
            <a:r>
              <a:rPr lang="en-US" dirty="0"/>
              <a:t>., B. V. Lal, and D. Munro (Eds.),</a:t>
            </a:r>
            <a:r>
              <a:rPr lang="en-US" i="1" dirty="0"/>
              <a:t> Resistance and Indian indenture experience: Comparative perspectives </a:t>
            </a:r>
            <a:r>
              <a:rPr lang="en-US" dirty="0"/>
              <a:t>(pp. 121-156).  New Delhi: Manohar Publishers.  </a:t>
            </a:r>
          </a:p>
          <a:p>
            <a:r>
              <a:rPr lang="en-US" dirty="0"/>
              <a:t>Macaulay, Thomas Babington. 1835. Minute on Indian education. </a:t>
            </a:r>
            <a:r>
              <a:rPr lang="en-US" i="1" dirty="0"/>
              <a:t>The Post-colonial Studies Reader: </a:t>
            </a:r>
            <a:r>
              <a:rPr lang="en-US" dirty="0"/>
              <a:t> 428-430.</a:t>
            </a:r>
          </a:p>
          <a:p>
            <a:r>
              <a:rPr lang="en-US" dirty="0"/>
              <a:t>McNeill, James. (1914). </a:t>
            </a:r>
            <a:r>
              <a:rPr lang="en-US" i="1" dirty="0"/>
              <a:t>Report on the condition of Indian immigrants in the four British colonies: Trinidad, British Guiana or </a:t>
            </a:r>
            <a:r>
              <a:rPr lang="en-US" i="1" dirty="0" err="1"/>
              <a:t>Demerara</a:t>
            </a:r>
            <a:r>
              <a:rPr lang="en-US" i="1" dirty="0"/>
              <a:t>, Jamaica and Fiji, and in the Dutch Colony of Surinam or Dutch Guiana, Part II: Surinam, Jamaica, Fiji and general remarks</a:t>
            </a:r>
            <a:r>
              <a:rPr lang="en-US" dirty="0"/>
              <a:t>. </a:t>
            </a:r>
            <a:r>
              <a:rPr lang="en-US" dirty="0" err="1"/>
              <a:t>Simla</a:t>
            </a:r>
            <a:r>
              <a:rPr lang="en-US" dirty="0"/>
              <a:t>: Government Central Press.</a:t>
            </a:r>
          </a:p>
          <a:p>
            <a:r>
              <a:rPr lang="en-US" dirty="0"/>
              <a:t>Metcalf, Thomas R. 1997. </a:t>
            </a:r>
            <a:r>
              <a:rPr lang="en-US" i="1" dirty="0"/>
              <a:t>Ideologies of the Raj</a:t>
            </a:r>
            <a:r>
              <a:rPr lang="en-US" dirty="0"/>
              <a:t> (Vol. 3). Cambridge University Press.</a:t>
            </a:r>
          </a:p>
          <a:p>
            <a:r>
              <a:rPr lang="en-US" dirty="0"/>
              <a:t>Naidu, Vijay.  2004.  </a:t>
            </a:r>
            <a:r>
              <a:rPr lang="en-US" i="1" dirty="0"/>
              <a:t>The violence of indenture in Fiji</a:t>
            </a:r>
            <a:r>
              <a:rPr lang="en-US" dirty="0"/>
              <a:t> (2</a:t>
            </a:r>
            <a:r>
              <a:rPr lang="en-US" baseline="30000" dirty="0"/>
              <a:t>nd</a:t>
            </a:r>
            <a:r>
              <a:rPr lang="en-US" dirty="0"/>
              <a:t> </a:t>
            </a:r>
            <a:r>
              <a:rPr lang="en-US" dirty="0" err="1"/>
              <a:t>ed</a:t>
            </a:r>
            <a:r>
              <a:rPr lang="en-US" dirty="0"/>
              <a:t>).  </a:t>
            </a:r>
            <a:r>
              <a:rPr lang="en-US" dirty="0" err="1"/>
              <a:t>Lautoka</a:t>
            </a:r>
            <a:r>
              <a:rPr lang="en-US" dirty="0"/>
              <a:t>, Fiji: Fiji Institute of Applied Studies.  </a:t>
            </a:r>
          </a:p>
          <a:p>
            <a:r>
              <a:rPr lang="en-US" dirty="0"/>
              <a:t>National Farmers Union.  </a:t>
            </a:r>
            <a:r>
              <a:rPr lang="en-US" i="1" dirty="0"/>
              <a:t>Children of the Indus, 1879-2004: A history of Indians in Fiji portraying the struggles of an immigrant community for justice, equality and acceptance</a:t>
            </a:r>
            <a:r>
              <a:rPr lang="en-US" dirty="0"/>
              <a:t>.  National Farmers Union, Fiji.</a:t>
            </a:r>
          </a:p>
          <a:p>
            <a:r>
              <a:rPr lang="en-US" dirty="0"/>
              <a:t>Northrup, David. (1995). </a:t>
            </a:r>
            <a:r>
              <a:rPr lang="en-US" i="1" dirty="0"/>
              <a:t>Indentured labor in the age of imperialism,1834-1922</a:t>
            </a:r>
            <a:r>
              <a:rPr lang="en-US" dirty="0"/>
              <a:t>. Cambridge: Cambridge University Press.</a:t>
            </a:r>
          </a:p>
          <a:p>
            <a:r>
              <a:rPr lang="en-US" dirty="0" err="1"/>
              <a:t>Sanadhya</a:t>
            </a:r>
            <a:r>
              <a:rPr lang="en-US" dirty="0"/>
              <a:t>, </a:t>
            </a:r>
            <a:r>
              <a:rPr lang="en-US" dirty="0" err="1"/>
              <a:t>Totaram</a:t>
            </a:r>
            <a:r>
              <a:rPr lang="en-US" dirty="0"/>
              <a:t>. (1914/1973). </a:t>
            </a:r>
            <a:r>
              <a:rPr lang="en-US" i="1" dirty="0"/>
              <a:t>Fiji </a:t>
            </a:r>
            <a:r>
              <a:rPr lang="en-US" i="1" dirty="0" err="1"/>
              <a:t>Dwip</a:t>
            </a:r>
            <a:r>
              <a:rPr lang="en-US" i="1" dirty="0"/>
              <a:t> men Mere </a:t>
            </a:r>
            <a:r>
              <a:rPr lang="en-US" i="1" dirty="0" err="1"/>
              <a:t>Ikkis</a:t>
            </a:r>
            <a:r>
              <a:rPr lang="en-US" i="1" dirty="0"/>
              <a:t> </a:t>
            </a:r>
            <a:r>
              <a:rPr lang="en-US" i="1" dirty="0" err="1"/>
              <a:t>Varsh</a:t>
            </a:r>
            <a:r>
              <a:rPr lang="en-US" i="1" dirty="0"/>
              <a:t> [My Twenty-one years in Fiji]</a:t>
            </a:r>
            <a:r>
              <a:rPr lang="en-US" dirty="0"/>
              <a:t>. Varanasi: </a:t>
            </a:r>
            <a:r>
              <a:rPr lang="en-US" dirty="0" err="1"/>
              <a:t>Banarsi</a:t>
            </a:r>
            <a:r>
              <a:rPr lang="en-US" dirty="0"/>
              <a:t> das </a:t>
            </a:r>
            <a:r>
              <a:rPr lang="en-US" dirty="0" err="1"/>
              <a:t>Chaturvedi</a:t>
            </a:r>
            <a:r>
              <a:rPr lang="en-US" dirty="0"/>
              <a:t>.  [First published 1914].</a:t>
            </a:r>
            <a:r>
              <a:rPr lang="en-US" i="1" dirty="0"/>
              <a:t> </a:t>
            </a:r>
            <a:r>
              <a:rPr lang="en-US" dirty="0"/>
              <a:t>Agra: </a:t>
            </a:r>
            <a:r>
              <a:rPr lang="en-US" dirty="0" err="1"/>
              <a:t>Shivlal</a:t>
            </a:r>
            <a:r>
              <a:rPr lang="en-US" dirty="0"/>
              <a:t> </a:t>
            </a:r>
            <a:r>
              <a:rPr lang="en-US" dirty="0" err="1"/>
              <a:t>Aggrawal</a:t>
            </a:r>
            <a:r>
              <a:rPr lang="en-US" dirty="0"/>
              <a:t> and Company.</a:t>
            </a:r>
          </a:p>
          <a:p>
            <a:r>
              <a:rPr lang="en-US" dirty="0" err="1"/>
              <a:t>Shameem</a:t>
            </a:r>
            <a:r>
              <a:rPr lang="en-US" dirty="0"/>
              <a:t>, </a:t>
            </a:r>
            <a:r>
              <a:rPr lang="en-US" dirty="0" err="1"/>
              <a:t>Shaista</a:t>
            </a:r>
            <a:r>
              <a:rPr lang="en-US" dirty="0"/>
              <a:t>. (1990). </a:t>
            </a:r>
            <a:r>
              <a:rPr lang="en-US" i="1" dirty="0"/>
              <a:t>Sugar and spice: Wealth accumulation and the </a:t>
            </a:r>
            <a:r>
              <a:rPr lang="en-US" i="1" dirty="0" err="1"/>
              <a:t>labour</a:t>
            </a:r>
            <a:r>
              <a:rPr lang="en-US" i="1" dirty="0"/>
              <a:t> of Indian women in Fiji, 1879-1930</a:t>
            </a:r>
            <a:r>
              <a:rPr lang="en-US" dirty="0"/>
              <a:t> (Doctoral dissertation, University of Waikato).</a:t>
            </a:r>
          </a:p>
          <a:p>
            <a:r>
              <a:rPr lang="en-US" dirty="0" err="1"/>
              <a:t>Shameem</a:t>
            </a:r>
            <a:r>
              <a:rPr lang="en-US" dirty="0"/>
              <a:t>, </a:t>
            </a:r>
            <a:r>
              <a:rPr lang="en-US" dirty="0" err="1"/>
              <a:t>Shaista</a:t>
            </a:r>
            <a:r>
              <a:rPr lang="en-US" dirty="0"/>
              <a:t>. 1987. Gender, class and race dynamics: Indian women in sugar production in Fiji.  </a:t>
            </a:r>
            <a:r>
              <a:rPr lang="en-US" i="1" dirty="0"/>
              <a:t>Journal of Pacific Studies, 13</a:t>
            </a:r>
            <a:r>
              <a:rPr lang="en-US" dirty="0"/>
              <a:t>: 10–35.</a:t>
            </a:r>
          </a:p>
          <a:p>
            <a:r>
              <a:rPr lang="en-US" dirty="0" err="1"/>
              <a:t>Thiara</a:t>
            </a:r>
            <a:r>
              <a:rPr lang="en-US" dirty="0"/>
              <a:t>, </a:t>
            </a:r>
            <a:r>
              <a:rPr lang="en-US" dirty="0" err="1"/>
              <a:t>Ravinder</a:t>
            </a:r>
            <a:r>
              <a:rPr lang="en-US" dirty="0"/>
              <a:t> K. (1995). Indian indentured workers in Mauritius, Natal, and Fiji. </a:t>
            </a:r>
            <a:r>
              <a:rPr lang="en-US" i="1" dirty="0"/>
              <a:t>The Cambridge survey of world migration</a:t>
            </a:r>
            <a:r>
              <a:rPr lang="en-US" dirty="0"/>
              <a:t>, 63-68.</a:t>
            </a:r>
          </a:p>
          <a:p>
            <a:r>
              <a:rPr lang="en-US" dirty="0"/>
              <a:t>Tinker, Hugh. 1974. </a:t>
            </a:r>
            <a:r>
              <a:rPr lang="en-US" i="1" dirty="0"/>
              <a:t>A New System of Slavery: Immigration of Indentured </a:t>
            </a:r>
            <a:r>
              <a:rPr lang="en-US" i="1" dirty="0" err="1"/>
              <a:t>Labour</a:t>
            </a:r>
            <a:r>
              <a:rPr lang="en-US" i="1" dirty="0"/>
              <a:t> from India.</a:t>
            </a:r>
            <a:r>
              <a:rPr lang="en-US" dirty="0"/>
              <a:t> London, </a:t>
            </a:r>
            <a:r>
              <a:rPr lang="en-US" dirty="0" err="1"/>
              <a:t>Widenfeld</a:t>
            </a:r>
            <a:r>
              <a:rPr lang="en-US" dirty="0"/>
              <a:t> and Nicolson.</a:t>
            </a:r>
          </a:p>
          <a:p>
            <a:r>
              <a:rPr lang="en-US" dirty="0" err="1"/>
              <a:t>Vahed</a:t>
            </a:r>
            <a:r>
              <a:rPr lang="en-US" dirty="0"/>
              <a:t>, </a:t>
            </a:r>
            <a:r>
              <a:rPr lang="en-US" dirty="0" err="1"/>
              <a:t>Goolam</a:t>
            </a:r>
            <a:r>
              <a:rPr lang="en-US" dirty="0"/>
              <a:t> and Desai, </a:t>
            </a:r>
            <a:r>
              <a:rPr lang="en-US" dirty="0" err="1"/>
              <a:t>Ashwin</a:t>
            </a:r>
            <a:r>
              <a:rPr lang="en-US" dirty="0"/>
              <a:t>. 2012. Indian Indenture: Speaking across the oceans. </a:t>
            </a:r>
            <a:r>
              <a:rPr lang="en-US" i="1" dirty="0"/>
              <a:t>Man in India</a:t>
            </a:r>
            <a:r>
              <a:rPr lang="en-US" dirty="0"/>
              <a:t>, </a:t>
            </a:r>
            <a:r>
              <a:rPr lang="en-US" i="1" dirty="0"/>
              <a:t>92</a:t>
            </a:r>
            <a:r>
              <a:rPr lang="en-US" dirty="0"/>
              <a:t>(2): 195-213.</a:t>
            </a:r>
          </a:p>
          <a:p>
            <a:endParaRPr lang="en-US" dirty="0"/>
          </a:p>
        </p:txBody>
      </p:sp>
      <p:sp>
        <p:nvSpPr>
          <p:cNvPr id="4" name="Slide Number Placeholder 3"/>
          <p:cNvSpPr>
            <a:spLocks noGrp="1"/>
          </p:cNvSpPr>
          <p:nvPr>
            <p:ph type="sldNum" sz="quarter" idx="12"/>
          </p:nvPr>
        </p:nvSpPr>
        <p:spPr/>
        <p:txBody>
          <a:bodyPr/>
          <a:lstStyle/>
          <a:p>
            <a:fld id="{9CD8D479-8942-46E8-A226-A4E01F7A105C}" type="slidenum">
              <a:rPr lang="en-US" smtClean="0"/>
              <a:t>23</a:t>
            </a:fld>
            <a:endParaRPr lang="en-US"/>
          </a:p>
        </p:txBody>
      </p:sp>
      <p:sp>
        <p:nvSpPr>
          <p:cNvPr id="5" name="Date Placeholder 4"/>
          <p:cNvSpPr>
            <a:spLocks noGrp="1"/>
          </p:cNvSpPr>
          <p:nvPr>
            <p:ph type="dt" sz="half" idx="10"/>
          </p:nvPr>
        </p:nvSpPr>
        <p:spPr/>
        <p:txBody>
          <a:bodyPr/>
          <a:lstStyle/>
          <a:p>
            <a:fld id="{6DD1B487-36FD-4CED-B07A-1A81FC6540B1}" type="datetime1">
              <a:rPr lang="en-US" smtClean="0"/>
              <a:pPr/>
              <a:t>25-Feb-21</a:t>
            </a:fld>
            <a:endParaRPr lang="en-US" dirty="0"/>
          </a:p>
        </p:txBody>
      </p:sp>
      <p:sp>
        <p:nvSpPr>
          <p:cNvPr id="6" name="Footer Placeholder 5"/>
          <p:cNvSpPr>
            <a:spLocks noGrp="1"/>
          </p:cNvSpPr>
          <p:nvPr>
            <p:ph type="ftr" sz="quarter" idx="11"/>
          </p:nvPr>
        </p:nvSpPr>
        <p:spPr/>
        <p:txBody>
          <a:bodyPr/>
          <a:lstStyle/>
          <a:p>
            <a:r>
              <a:rPr lang="en-US"/>
              <a:t>Add a footer</a:t>
            </a:r>
            <a:endParaRPr lang="en-US" dirty="0"/>
          </a:p>
        </p:txBody>
      </p:sp>
    </p:spTree>
    <p:extLst>
      <p:ext uri="{BB962C8B-B14F-4D97-AF65-F5344CB8AC3E}">
        <p14:creationId xmlns:p14="http://schemas.microsoft.com/office/powerpoint/2010/main" val="592128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200" dirty="0">
                <a:solidFill>
                  <a:schemeClr val="tx2"/>
                </a:solidFill>
                <a:latin typeface="Georgia" panose="02040502050405020303" pitchFamily="18" charset="0"/>
              </a:rPr>
              <a:t>Farzana Gounder</a:t>
            </a:r>
            <a:br>
              <a:rPr lang="en-US" sz="3200" dirty="0">
                <a:solidFill>
                  <a:schemeClr val="tx2"/>
                </a:solidFill>
                <a:latin typeface="Georgia" panose="02040502050405020303" pitchFamily="18" charset="0"/>
              </a:rPr>
            </a:br>
            <a:r>
              <a:rPr lang="en-US" sz="3200" dirty="0">
                <a:solidFill>
                  <a:schemeClr val="tx2"/>
                </a:solidFill>
                <a:latin typeface="Georgia" panose="02040502050405020303" pitchFamily="18" charset="0"/>
              </a:rPr>
              <a:t>IPU New Zealand Tertiary Institute </a:t>
            </a:r>
            <a:br>
              <a:rPr lang="en-US" sz="3200" dirty="0">
                <a:solidFill>
                  <a:schemeClr val="tx2"/>
                </a:solidFill>
                <a:latin typeface="Georgia" panose="02040502050405020303" pitchFamily="18" charset="0"/>
              </a:rPr>
            </a:br>
            <a:r>
              <a:rPr lang="en-US" sz="3200" dirty="0">
                <a:solidFill>
                  <a:schemeClr val="tx2"/>
                </a:solidFill>
                <a:latin typeface="Georgia" panose="02040502050405020303" pitchFamily="18" charset="0"/>
              </a:rPr>
              <a:t>New Zealand</a:t>
            </a:r>
            <a:br>
              <a:rPr lang="en-US" sz="3200" dirty="0">
                <a:solidFill>
                  <a:schemeClr val="tx2"/>
                </a:solidFill>
                <a:latin typeface="Georgia" panose="02040502050405020303" pitchFamily="18" charset="0"/>
              </a:rPr>
            </a:br>
            <a:r>
              <a:rPr lang="en-US" sz="3200" dirty="0">
                <a:solidFill>
                  <a:schemeClr val="tx2"/>
                </a:solidFill>
                <a:latin typeface="Georgia" panose="02040502050405020303" pitchFamily="18" charset="0"/>
              </a:rPr>
              <a:t>Email: </a:t>
            </a:r>
            <a:r>
              <a:rPr lang="en-US" sz="3200" dirty="0">
                <a:solidFill>
                  <a:schemeClr val="tx2"/>
                </a:solidFill>
                <a:latin typeface="Georgia" panose="02040502050405020303" pitchFamily="18" charset="0"/>
                <a:hlinkClick r:id="rId3"/>
              </a:rPr>
              <a:t>fgounder@ipu.ac.nz</a:t>
            </a:r>
            <a:r>
              <a:rPr lang="en-US" sz="3200" dirty="0">
                <a:solidFill>
                  <a:schemeClr val="tx2"/>
                </a:solidFill>
                <a:latin typeface="Georgia" panose="02040502050405020303" pitchFamily="18" charset="0"/>
              </a:rPr>
              <a:t/>
            </a:r>
            <a:br>
              <a:rPr lang="en-US" sz="3200" dirty="0">
                <a:solidFill>
                  <a:schemeClr val="tx2"/>
                </a:solidFill>
                <a:latin typeface="Georgia" panose="02040502050405020303" pitchFamily="18" charset="0"/>
              </a:rPr>
            </a:br>
            <a:r>
              <a:rPr lang="en-US" sz="3200" dirty="0">
                <a:solidFill>
                  <a:schemeClr val="tx2"/>
                </a:solidFill>
                <a:latin typeface="Georgia" panose="02040502050405020303" pitchFamily="18" charset="0"/>
              </a:rPr>
              <a:t>Website: </a:t>
            </a:r>
            <a:r>
              <a:rPr lang="en-US" sz="3200" dirty="0">
                <a:solidFill>
                  <a:schemeClr val="tx2"/>
                </a:solidFill>
                <a:latin typeface="Georgia" panose="02040502050405020303" pitchFamily="18" charset="0"/>
                <a:hlinkClick r:id="rId4"/>
              </a:rPr>
              <a:t>farzanagounder.com</a:t>
            </a:r>
            <a:endParaRPr lang="en-US" sz="3200" dirty="0">
              <a:solidFill>
                <a:schemeClr val="tx2"/>
              </a:solidFill>
            </a:endParaRPr>
          </a:p>
        </p:txBody>
      </p:sp>
    </p:spTree>
    <p:extLst>
      <p:ext uri="{BB962C8B-B14F-4D97-AF65-F5344CB8AC3E}">
        <p14:creationId xmlns:p14="http://schemas.microsoft.com/office/powerpoint/2010/main" val="3752628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Content </a:t>
            </a:r>
            <a:r>
              <a:rPr lang="fr-FR" dirty="0" err="1"/>
              <a:t>Layout</a:t>
            </a:r>
            <a:endParaRPr lang="en-US" dirty="0"/>
          </a:p>
        </p:txBody>
      </p:sp>
      <p:sp>
        <p:nvSpPr>
          <p:cNvPr id="3" name="Content Placeholder 2"/>
          <p:cNvSpPr>
            <a:spLocks noGrp="1"/>
          </p:cNvSpPr>
          <p:nvPr>
            <p:ph idx="1"/>
          </p:nvPr>
        </p:nvSpPr>
        <p:spPr/>
        <p:txBody>
          <a:bodyPr/>
          <a:lstStyle/>
          <a:p>
            <a:r>
              <a:rPr lang="en-US" dirty="0"/>
              <a:t>Indian indenture overview</a:t>
            </a:r>
          </a:p>
          <a:p>
            <a:r>
              <a:rPr lang="en-NZ" dirty="0"/>
              <a:t>Indian indenture in Fiji</a:t>
            </a:r>
          </a:p>
          <a:p>
            <a:r>
              <a:rPr lang="en-US" dirty="0"/>
              <a:t>The abolitionist movement and discourse on Indian indentured servitude</a:t>
            </a:r>
          </a:p>
          <a:p>
            <a:r>
              <a:rPr lang="en-US" dirty="0"/>
              <a:t>C</a:t>
            </a:r>
            <a:r>
              <a:rPr lang="en-NZ" dirty="0"/>
              <a:t>.F. Andrews’ role in abolishing the Indian indentured practices</a:t>
            </a:r>
          </a:p>
          <a:p>
            <a:pPr marL="0" indent="0">
              <a:buNone/>
            </a:pPr>
            <a:endParaRPr lang="en-US" dirty="0"/>
          </a:p>
          <a:p>
            <a:endParaRPr lang="en-US" dirty="0"/>
          </a:p>
        </p:txBody>
      </p:sp>
      <p:sp>
        <p:nvSpPr>
          <p:cNvPr id="4" name="Slide Number Placeholder 3"/>
          <p:cNvSpPr>
            <a:spLocks noGrp="1"/>
          </p:cNvSpPr>
          <p:nvPr>
            <p:ph type="sldNum" sz="quarter" idx="12"/>
          </p:nvPr>
        </p:nvSpPr>
        <p:spPr/>
        <p:txBody>
          <a:bodyPr/>
          <a:lstStyle/>
          <a:p>
            <a:fld id="{9CD8D479-8942-46E8-A226-A4E01F7A105C}" type="slidenum">
              <a:rPr lang="en-US" smtClean="0"/>
              <a:t>3</a:t>
            </a:fld>
            <a:endParaRPr lang="en-US"/>
          </a:p>
        </p:txBody>
      </p:sp>
      <p:sp>
        <p:nvSpPr>
          <p:cNvPr id="5" name="Date Placeholder 4"/>
          <p:cNvSpPr>
            <a:spLocks noGrp="1"/>
          </p:cNvSpPr>
          <p:nvPr>
            <p:ph type="dt" sz="half" idx="10"/>
          </p:nvPr>
        </p:nvSpPr>
        <p:spPr/>
        <p:txBody>
          <a:bodyPr/>
          <a:lstStyle/>
          <a:p>
            <a:fld id="{6DD1B487-36FD-4CED-B07A-1A81FC6540B1}" type="datetime1">
              <a:rPr lang="en-US" smtClean="0"/>
              <a:pPr/>
              <a:t>25-Feb-21</a:t>
            </a:fld>
            <a:endParaRPr lang="en-US" dirty="0"/>
          </a:p>
        </p:txBody>
      </p:sp>
      <p:sp>
        <p:nvSpPr>
          <p:cNvPr id="6" name="Footer Placeholder 5"/>
          <p:cNvSpPr>
            <a:spLocks noGrp="1"/>
          </p:cNvSpPr>
          <p:nvPr>
            <p:ph type="ftr" sz="quarter" idx="11"/>
          </p:nvPr>
        </p:nvSpPr>
        <p:spPr/>
        <p:txBody>
          <a:bodyPr/>
          <a:lstStyle/>
          <a:p>
            <a:r>
              <a:rPr lang="en-US"/>
              <a:t>Add a footer</a:t>
            </a:r>
            <a:endParaRPr lang="en-US" dirty="0"/>
          </a:p>
        </p:txBody>
      </p:sp>
    </p:spTree>
    <p:extLst>
      <p:ext uri="{BB962C8B-B14F-4D97-AF65-F5344CB8AC3E}">
        <p14:creationId xmlns:p14="http://schemas.microsoft.com/office/powerpoint/2010/main" val="16276191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45252" y="640080"/>
            <a:ext cx="11321143" cy="5943600"/>
          </a:xfrm>
        </p:spPr>
      </p:pic>
    </p:spTree>
    <p:extLst>
      <p:ext uri="{BB962C8B-B14F-4D97-AF65-F5344CB8AC3E}">
        <p14:creationId xmlns:p14="http://schemas.microsoft.com/office/powerpoint/2010/main" val="2094298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CD8D479-8942-46E8-A226-A4E01F7A105C}" type="slidenum">
              <a:rPr lang="en-US" smtClean="0"/>
              <a:t>5</a:t>
            </a:fld>
            <a:endParaRPr lang="en-US"/>
          </a:p>
        </p:txBody>
      </p:sp>
      <p:sp>
        <p:nvSpPr>
          <p:cNvPr id="5" name="Date Placeholder 4"/>
          <p:cNvSpPr>
            <a:spLocks noGrp="1"/>
          </p:cNvSpPr>
          <p:nvPr>
            <p:ph type="dt" sz="half" idx="10"/>
          </p:nvPr>
        </p:nvSpPr>
        <p:spPr/>
        <p:txBody>
          <a:bodyPr/>
          <a:lstStyle/>
          <a:p>
            <a:fld id="{6DD1B487-36FD-4CED-B07A-1A81FC6540B1}" type="datetime1">
              <a:rPr lang="en-US" smtClean="0"/>
              <a:pPr/>
              <a:t>25-Feb-21</a:t>
            </a:fld>
            <a:endParaRPr lang="en-US" dirty="0"/>
          </a:p>
        </p:txBody>
      </p:sp>
      <p:sp>
        <p:nvSpPr>
          <p:cNvPr id="6" name="Footer Placeholder 5"/>
          <p:cNvSpPr>
            <a:spLocks noGrp="1"/>
          </p:cNvSpPr>
          <p:nvPr>
            <p:ph type="ftr" sz="quarter" idx="11"/>
          </p:nvPr>
        </p:nvSpPr>
        <p:spPr/>
        <p:txBody>
          <a:bodyPr/>
          <a:lstStyle/>
          <a:p>
            <a:r>
              <a:rPr lang="en-US"/>
              <a:t>Add a footer</a:t>
            </a:r>
            <a:endParaRPr lang="en-US" dirty="0"/>
          </a:p>
        </p:txBody>
      </p:sp>
      <p:pic>
        <p:nvPicPr>
          <p:cNvPr id="7170" name="Picture 2" descr="Banished and excluded: the Girmit of Fiji - Himal Southasian">
            <a:extLst>
              <a:ext uri="{FF2B5EF4-FFF2-40B4-BE49-F238E27FC236}">
                <a16:creationId xmlns:a16="http://schemas.microsoft.com/office/drawing/2014/main" id="{10740CF3-A251-4831-850F-491AEA254B2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19450" y="1223963"/>
            <a:ext cx="5753100" cy="4410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7682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15D6EBE-D7FA-4A80-960F-FE7F1EBD12CA}"/>
              </a:ext>
            </a:extLst>
          </p:cNvPr>
          <p:cNvSpPr>
            <a:spLocks noGrp="1"/>
          </p:cNvSpPr>
          <p:nvPr>
            <p:ph type="sldNum" sz="quarter" idx="12"/>
          </p:nvPr>
        </p:nvSpPr>
        <p:spPr/>
        <p:txBody>
          <a:bodyPr/>
          <a:lstStyle/>
          <a:p>
            <a:fld id="{9CD8D479-8942-46E8-A226-A4E01F7A105C}" type="slidenum">
              <a:rPr lang="en-US"/>
              <a:t>6</a:t>
            </a:fld>
            <a:endParaRPr lang="en-US"/>
          </a:p>
        </p:txBody>
      </p:sp>
      <p:sp>
        <p:nvSpPr>
          <p:cNvPr id="3" name="Date Placeholder 2">
            <a:extLst>
              <a:ext uri="{FF2B5EF4-FFF2-40B4-BE49-F238E27FC236}">
                <a16:creationId xmlns:a16="http://schemas.microsoft.com/office/drawing/2014/main" id="{43E5570C-8252-42FA-8B7D-B6419DDF8470}"/>
              </a:ext>
            </a:extLst>
          </p:cNvPr>
          <p:cNvSpPr>
            <a:spLocks noGrp="1"/>
          </p:cNvSpPr>
          <p:nvPr>
            <p:ph type="dt" sz="half" idx="10"/>
          </p:nvPr>
        </p:nvSpPr>
        <p:spPr/>
        <p:txBody>
          <a:bodyPr/>
          <a:lstStyle/>
          <a:p>
            <a:fld id="{C81B9673-AC7F-4F1F-84E4-F0E5EAAE106D}" type="datetime1">
              <a:rPr lang="en-US" smtClean="0"/>
              <a:pPr/>
              <a:t>25-Feb-21</a:t>
            </a:fld>
            <a:endParaRPr lang="en-US" dirty="0"/>
          </a:p>
        </p:txBody>
      </p:sp>
      <p:sp>
        <p:nvSpPr>
          <p:cNvPr id="4" name="Footer Placeholder 3">
            <a:extLst>
              <a:ext uri="{FF2B5EF4-FFF2-40B4-BE49-F238E27FC236}">
                <a16:creationId xmlns:a16="http://schemas.microsoft.com/office/drawing/2014/main" id="{3BABBD87-BB52-4061-904D-1E42226071CC}"/>
              </a:ext>
            </a:extLst>
          </p:cNvPr>
          <p:cNvSpPr>
            <a:spLocks noGrp="1"/>
          </p:cNvSpPr>
          <p:nvPr>
            <p:ph type="ftr" sz="quarter" idx="11"/>
          </p:nvPr>
        </p:nvSpPr>
        <p:spPr/>
        <p:txBody>
          <a:bodyPr/>
          <a:lstStyle/>
          <a:p>
            <a:r>
              <a:rPr lang="en-US" dirty="0"/>
              <a:t>Add a footer</a:t>
            </a:r>
          </a:p>
        </p:txBody>
      </p:sp>
      <p:pic>
        <p:nvPicPr>
          <p:cNvPr id="5" name="Picture 5" descr="Text, letter&#10;&#10;Description automatically generated">
            <a:extLst>
              <a:ext uri="{FF2B5EF4-FFF2-40B4-BE49-F238E27FC236}">
                <a16:creationId xmlns:a16="http://schemas.microsoft.com/office/drawing/2014/main" id="{44007F0E-1E49-4024-88EF-156AFAE54B15}"/>
              </a:ext>
            </a:extLst>
          </p:cNvPr>
          <p:cNvPicPr>
            <a:picLocks noChangeAspect="1"/>
          </p:cNvPicPr>
          <p:nvPr/>
        </p:nvPicPr>
        <p:blipFill>
          <a:blip r:embed="rId3"/>
          <a:stretch>
            <a:fillRect/>
          </a:stretch>
        </p:blipFill>
        <p:spPr>
          <a:xfrm>
            <a:off x="2557931" y="830618"/>
            <a:ext cx="7292787" cy="5189294"/>
          </a:xfrm>
          <a:prstGeom prst="rect">
            <a:avLst/>
          </a:prstGeom>
        </p:spPr>
      </p:pic>
    </p:spTree>
    <p:extLst>
      <p:ext uri="{BB962C8B-B14F-4D97-AF65-F5344CB8AC3E}">
        <p14:creationId xmlns:p14="http://schemas.microsoft.com/office/powerpoint/2010/main" val="29772067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A989ED0-F466-4CBB-8A7C-E77AFF21D5F7}"/>
              </a:ext>
            </a:extLst>
          </p:cNvPr>
          <p:cNvSpPr>
            <a:spLocks noGrp="1"/>
          </p:cNvSpPr>
          <p:nvPr>
            <p:ph type="sldNum" sz="quarter" idx="12"/>
          </p:nvPr>
        </p:nvSpPr>
        <p:spPr/>
        <p:txBody>
          <a:bodyPr/>
          <a:lstStyle/>
          <a:p>
            <a:fld id="{9CD8D479-8942-46E8-A226-A4E01F7A105C}" type="slidenum">
              <a:rPr lang="en-NZ" smtClean="0"/>
              <a:t>7</a:t>
            </a:fld>
            <a:endParaRPr lang="en-NZ"/>
          </a:p>
        </p:txBody>
      </p:sp>
      <p:sp>
        <p:nvSpPr>
          <p:cNvPr id="3" name="Date Placeholder 2">
            <a:extLst>
              <a:ext uri="{FF2B5EF4-FFF2-40B4-BE49-F238E27FC236}">
                <a16:creationId xmlns:a16="http://schemas.microsoft.com/office/drawing/2014/main" id="{D11DAA5E-9831-4E32-83DC-A7C1E09628D2}"/>
              </a:ext>
            </a:extLst>
          </p:cNvPr>
          <p:cNvSpPr>
            <a:spLocks noGrp="1"/>
          </p:cNvSpPr>
          <p:nvPr>
            <p:ph type="dt" sz="half" idx="10"/>
          </p:nvPr>
        </p:nvSpPr>
        <p:spPr/>
        <p:txBody>
          <a:bodyPr/>
          <a:lstStyle/>
          <a:p>
            <a:fld id="{C81B9673-AC7F-4F1F-84E4-F0E5EAAE106D}" type="datetime1">
              <a:rPr lang="en-US" smtClean="0"/>
              <a:pPr/>
              <a:t>25-Feb-21</a:t>
            </a:fld>
            <a:endParaRPr lang="en-US" dirty="0"/>
          </a:p>
        </p:txBody>
      </p:sp>
      <p:sp>
        <p:nvSpPr>
          <p:cNvPr id="4" name="Footer Placeholder 3">
            <a:extLst>
              <a:ext uri="{FF2B5EF4-FFF2-40B4-BE49-F238E27FC236}">
                <a16:creationId xmlns:a16="http://schemas.microsoft.com/office/drawing/2014/main" id="{BCFE94C6-578D-4FEC-983A-9DD1B723946D}"/>
              </a:ext>
            </a:extLst>
          </p:cNvPr>
          <p:cNvSpPr>
            <a:spLocks noGrp="1"/>
          </p:cNvSpPr>
          <p:nvPr>
            <p:ph type="ftr" sz="quarter" idx="11"/>
          </p:nvPr>
        </p:nvSpPr>
        <p:spPr/>
        <p:txBody>
          <a:bodyPr/>
          <a:lstStyle/>
          <a:p>
            <a:r>
              <a:rPr lang="en-US"/>
              <a:t>Add a footer</a:t>
            </a:r>
            <a:endParaRPr lang="en-US" dirty="0"/>
          </a:p>
        </p:txBody>
      </p:sp>
      <p:pic>
        <p:nvPicPr>
          <p:cNvPr id="15362" name="Picture 2" descr="http://girmitiya.girmit.org/new/wp-content/uploads/2019/06/Fijimuseum_10.jpg">
            <a:extLst>
              <a:ext uri="{FF2B5EF4-FFF2-40B4-BE49-F238E27FC236}">
                <a16:creationId xmlns:a16="http://schemas.microsoft.com/office/drawing/2014/main" id="{ED6ED1D9-E8F3-4ACF-BDDD-A2E982915C7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932" y="690284"/>
            <a:ext cx="8831826" cy="54774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0231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CD8D479-8942-46E8-A226-A4E01F7A105C}" type="slidenum">
              <a:rPr lang="en-US" smtClean="0"/>
              <a:t>8</a:t>
            </a:fld>
            <a:endParaRPr lang="en-US"/>
          </a:p>
        </p:txBody>
      </p:sp>
      <p:sp>
        <p:nvSpPr>
          <p:cNvPr id="5" name="Date Placeholder 4"/>
          <p:cNvSpPr>
            <a:spLocks noGrp="1"/>
          </p:cNvSpPr>
          <p:nvPr>
            <p:ph type="dt" sz="half" idx="10"/>
          </p:nvPr>
        </p:nvSpPr>
        <p:spPr/>
        <p:txBody>
          <a:bodyPr/>
          <a:lstStyle/>
          <a:p>
            <a:fld id="{6DD1B487-36FD-4CED-B07A-1A81FC6540B1}" type="datetime1">
              <a:rPr lang="en-US" smtClean="0"/>
              <a:pPr/>
              <a:t>25-Feb-21</a:t>
            </a:fld>
            <a:endParaRPr lang="en-US" dirty="0"/>
          </a:p>
        </p:txBody>
      </p:sp>
      <p:sp>
        <p:nvSpPr>
          <p:cNvPr id="6" name="Footer Placeholder 5"/>
          <p:cNvSpPr>
            <a:spLocks noGrp="1"/>
          </p:cNvSpPr>
          <p:nvPr>
            <p:ph type="ftr" sz="quarter" idx="11"/>
          </p:nvPr>
        </p:nvSpPr>
        <p:spPr/>
        <p:txBody>
          <a:bodyPr/>
          <a:lstStyle/>
          <a:p>
            <a:r>
              <a:rPr lang="en-US"/>
              <a:t>Add a footer</a:t>
            </a:r>
            <a:endParaRPr lang="en-US" dirty="0"/>
          </a:p>
        </p:txBody>
      </p:sp>
      <p:pic>
        <p:nvPicPr>
          <p:cNvPr id="10242" name="Picture 2" descr="125 years arrival of Girmitiyas in Fiji">
            <a:extLst>
              <a:ext uri="{FF2B5EF4-FFF2-40B4-BE49-F238E27FC236}">
                <a16:creationId xmlns:a16="http://schemas.microsoft.com/office/drawing/2014/main" id="{FE123A41-4BB1-4917-A84D-CA012798270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82063" y="1423503"/>
            <a:ext cx="6427873" cy="40109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809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CD8D479-8942-46E8-A226-A4E01F7A105C}" type="slidenum">
              <a:rPr lang="en-US" smtClean="0"/>
              <a:t>9</a:t>
            </a:fld>
            <a:endParaRPr lang="en-US"/>
          </a:p>
        </p:txBody>
      </p:sp>
      <p:sp>
        <p:nvSpPr>
          <p:cNvPr id="5" name="Date Placeholder 4"/>
          <p:cNvSpPr>
            <a:spLocks noGrp="1"/>
          </p:cNvSpPr>
          <p:nvPr>
            <p:ph type="dt" sz="half" idx="10"/>
          </p:nvPr>
        </p:nvSpPr>
        <p:spPr/>
        <p:txBody>
          <a:bodyPr/>
          <a:lstStyle/>
          <a:p>
            <a:fld id="{6DD1B487-36FD-4CED-B07A-1A81FC6540B1}" type="datetime1">
              <a:rPr lang="en-US" smtClean="0"/>
              <a:pPr/>
              <a:t>25-Feb-21</a:t>
            </a:fld>
            <a:endParaRPr lang="en-US" dirty="0"/>
          </a:p>
        </p:txBody>
      </p:sp>
      <p:sp>
        <p:nvSpPr>
          <p:cNvPr id="6" name="Footer Placeholder 5"/>
          <p:cNvSpPr>
            <a:spLocks noGrp="1"/>
          </p:cNvSpPr>
          <p:nvPr>
            <p:ph type="ftr" sz="quarter" idx="11"/>
          </p:nvPr>
        </p:nvSpPr>
        <p:spPr/>
        <p:txBody>
          <a:bodyPr/>
          <a:lstStyle/>
          <a:p>
            <a:r>
              <a:rPr lang="en-US"/>
              <a:t>Add a footer</a:t>
            </a:r>
            <a:endParaRPr lang="en-US" dirty="0"/>
          </a:p>
        </p:txBody>
      </p:sp>
      <p:pic>
        <p:nvPicPr>
          <p:cNvPr id="13314" name="Picture 2" descr="SBS Language | SWEET SORROW- The Story of Fiji Girmit">
            <a:extLst>
              <a:ext uri="{FF2B5EF4-FFF2-40B4-BE49-F238E27FC236}">
                <a16:creationId xmlns:a16="http://schemas.microsoft.com/office/drawing/2014/main" id="{58E0121C-3765-4A28-AC9F-11F3F142CA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17659" y="1132323"/>
            <a:ext cx="8156681" cy="45933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8424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Ecology 16x9">
  <a:themeElements>
    <a:clrScheme name="Ecology">
      <a:dk1>
        <a:srgbClr val="4D3E2F"/>
      </a:dk1>
      <a:lt1>
        <a:sysClr val="window" lastClr="FFFFFF"/>
      </a:lt1>
      <a:dk2>
        <a:srgbClr val="000000"/>
      </a:dk2>
      <a:lt2>
        <a:srgbClr val="DDDDDD"/>
      </a:lt2>
      <a:accent1>
        <a:srgbClr val="8BAA00"/>
      </a:accent1>
      <a:accent2>
        <a:srgbClr val="2A6CB2"/>
      </a:accent2>
      <a:accent3>
        <a:srgbClr val="795837"/>
      </a:accent3>
      <a:accent4>
        <a:srgbClr val="D18316"/>
      </a:accent4>
      <a:accent5>
        <a:srgbClr val="79B4F0"/>
      </a:accent5>
      <a:accent6>
        <a:srgbClr val="CDC80F"/>
      </a:accent6>
      <a:hlink>
        <a:srgbClr val="2A6CB2"/>
      </a:hlink>
      <a:folHlink>
        <a:srgbClr val="808080"/>
      </a:folHlink>
    </a:clrScheme>
    <a:fontScheme name="Corbel">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ature ecology education photo presentation.potx" id="{C2041BFC-79DD-469A-9C9C-CE3A45FF64F3}" vid="{F6D325B2-35D9-40C5-B4CD-C0A8483D5659}"/>
    </a:ext>
  </a:extLst>
</a:theme>
</file>

<file path=ppt/theme/theme2.xml><?xml version="1.0" encoding="utf-8"?>
<a:theme xmlns:a="http://schemas.openxmlformats.org/drawingml/2006/main" name="Office Theme">
  <a:themeElements>
    <a:clrScheme name="Ecology">
      <a:dk1>
        <a:srgbClr val="4D3E2F"/>
      </a:dk1>
      <a:lt1>
        <a:sysClr val="window" lastClr="FFFFFF"/>
      </a:lt1>
      <a:dk2>
        <a:srgbClr val="000000"/>
      </a:dk2>
      <a:lt2>
        <a:srgbClr val="DDDDDD"/>
      </a:lt2>
      <a:accent1>
        <a:srgbClr val="8BAA00"/>
      </a:accent1>
      <a:accent2>
        <a:srgbClr val="2A6CB2"/>
      </a:accent2>
      <a:accent3>
        <a:srgbClr val="795837"/>
      </a:accent3>
      <a:accent4>
        <a:srgbClr val="D18316"/>
      </a:accent4>
      <a:accent5>
        <a:srgbClr val="79B4F0"/>
      </a:accent5>
      <a:accent6>
        <a:srgbClr val="CDC80F"/>
      </a:accent6>
      <a:hlink>
        <a:srgbClr val="2A6CB2"/>
      </a:hlink>
      <a:folHlink>
        <a:srgbClr val="808080"/>
      </a:folHlink>
    </a:clrScheme>
    <a:fontScheme name="Corbel">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Ecology">
      <a:dk1>
        <a:srgbClr val="4D3E2F"/>
      </a:dk1>
      <a:lt1>
        <a:sysClr val="window" lastClr="FFFFFF"/>
      </a:lt1>
      <a:dk2>
        <a:srgbClr val="000000"/>
      </a:dk2>
      <a:lt2>
        <a:srgbClr val="DDDDDD"/>
      </a:lt2>
      <a:accent1>
        <a:srgbClr val="8BAA00"/>
      </a:accent1>
      <a:accent2>
        <a:srgbClr val="2A6CB2"/>
      </a:accent2>
      <a:accent3>
        <a:srgbClr val="795837"/>
      </a:accent3>
      <a:accent4>
        <a:srgbClr val="D18316"/>
      </a:accent4>
      <a:accent5>
        <a:srgbClr val="79B4F0"/>
      </a:accent5>
      <a:accent6>
        <a:srgbClr val="CDC80F"/>
      </a:accent6>
      <a:hlink>
        <a:srgbClr val="2A6CB2"/>
      </a:hlink>
      <a:folHlink>
        <a:srgbClr val="808080"/>
      </a:folHlink>
    </a:clrScheme>
    <a:fontScheme name="Corbel">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Nature ecology education photo presentation</Template>
  <TotalTime>196</TotalTime>
  <Words>1284</Words>
  <Application>Microsoft Office PowerPoint</Application>
  <PresentationFormat>Widescreen</PresentationFormat>
  <Paragraphs>204</Paragraphs>
  <Slides>24</Slides>
  <Notes>24</Notes>
  <HiddenSlides>1</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Arial</vt:lpstr>
      <vt:lpstr>Calibri</vt:lpstr>
      <vt:lpstr>Corbel</vt:lpstr>
      <vt:lpstr>Georgia</vt:lpstr>
      <vt:lpstr>Ecology 16x9</vt:lpstr>
      <vt:lpstr>The women in the indentured abolition discourse of C. F. Andrews</vt:lpstr>
      <vt:lpstr>Research questions </vt:lpstr>
      <vt:lpstr>Content Layout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ANDREW’S ASSESSMENT OF THE FAILINGS OF THE INDIAN INDENTURED LABOUR SYSTEM:  A MORAL DISCOURSE </vt:lpstr>
      <vt:lpstr>PowerPoint Presentation</vt:lpstr>
      <vt:lpstr>PowerPoint Presentation</vt:lpstr>
      <vt:lpstr>With Gandhi at the Embassy of India, Panama</vt:lpstr>
      <vt:lpstr>With Gandhi and W.W. Burton</vt:lpstr>
      <vt:lpstr>PowerPoint Presentation</vt:lpstr>
      <vt:lpstr>With Gandhi at Marseilles in France 1931</vt:lpstr>
      <vt:lpstr>PowerPoint Presentation</vt:lpstr>
      <vt:lpstr>PowerPoint Presentation</vt:lpstr>
      <vt:lpstr>PowerPoint Presentation</vt:lpstr>
      <vt:lpstr>References</vt:lpstr>
      <vt:lpstr>References</vt:lpstr>
      <vt:lpstr>Farzana Gounder IPU New Zealand Tertiary Institute  New Zealand Email: fgounder@ipu.ac.nz Website: farzanagounder.com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C.F. Andrews and the abolition discourse</dc:title>
  <dc:creator>stafftest</dc:creator>
  <cp:lastModifiedBy>Farzana Gounder</cp:lastModifiedBy>
  <cp:revision>138</cp:revision>
  <dcterms:created xsi:type="dcterms:W3CDTF">2021-01-07T22:44:22Z</dcterms:created>
  <dcterms:modified xsi:type="dcterms:W3CDTF">2021-02-24T21:56:20Z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ies>
</file>